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73" r:id="rId3"/>
    <p:sldId id="274" r:id="rId4"/>
    <p:sldId id="295" r:id="rId5"/>
    <p:sldId id="279" r:id="rId6"/>
    <p:sldId id="293" r:id="rId7"/>
    <p:sldId id="280" r:id="rId8"/>
    <p:sldId id="281" r:id="rId9"/>
    <p:sldId id="286" r:id="rId10"/>
    <p:sldId id="282" r:id="rId11"/>
    <p:sldId id="289" r:id="rId12"/>
    <p:sldId id="291" r:id="rId13"/>
    <p:sldId id="288" r:id="rId14"/>
    <p:sldId id="290" r:id="rId15"/>
    <p:sldId id="292" r:id="rId16"/>
    <p:sldId id="270" r:id="rId17"/>
  </p:sldIdLst>
  <p:sldSz cx="12192000" cy="6858000"/>
  <p:notesSz cx="6858000" cy="9144000"/>
  <p:embeddedFontLst>
    <p:embeddedFont>
      <p:font typeface="Abadi" panose="020B0604020104020204" pitchFamily="34" charset="0"/>
      <p:regular r:id="rId19"/>
    </p:embeddedFont>
    <p:embeddedFont>
      <p:font typeface="Aileron Bold" panose="020B0600000101010101" charset="0"/>
      <p:regular r:id="rId20"/>
    </p:embeddedFont>
    <p:embeddedFont>
      <p:font typeface="Bahnschrift" panose="020B0502040204020203" pitchFamily="34" charset="0"/>
      <p:regular r:id="rId21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D2Coding ligature" panose="020B0609020101020101" pitchFamily="49" charset="-127"/>
      <p:regular r:id="rId27"/>
      <p:bold r:id="rId28"/>
    </p:embeddedFont>
    <p:embeddedFont>
      <p:font typeface="Garet Bold" panose="020B0600000101010101" charset="0"/>
      <p:regular r:id="rId29"/>
    </p:embeddedFont>
    <p:embeddedFont>
      <p:font typeface="HY얕은샘물M" panose="02030600000101010101" pitchFamily="18" charset="-127"/>
      <p:regular r:id="rId30"/>
    </p:embeddedFont>
    <p:embeddedFont>
      <p:font typeface="Segoe UI Black" panose="020B0A02040204020203" pitchFamily="34" charset="0"/>
      <p:bold r:id="rId31"/>
      <p:boldItalic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한컴 말랑말랑 Bold" panose="020F0803000000000000" pitchFamily="50" charset="-127"/>
      <p:bold r:id="rId35"/>
    </p:embeddedFont>
    <p:embeddedFont>
      <p:font typeface="휴먼엑스포" panose="02030504000101010101" pitchFamily="18" charset="-127"/>
      <p:regular r:id="rId36"/>
    </p:embeddedFont>
  </p:embeddedFontLst>
  <p:defaultTextStyle>
    <a:defPPr>
      <a:defRPr lang="en-US"/>
    </a:defPPr>
    <a:lvl1pPr marL="0" algn="l" defTabSz="512064" rtl="0" eaLnBrk="1" latinLnBrk="0" hangingPunct="1">
      <a:defRPr sz="1008" kern="1200">
        <a:solidFill>
          <a:schemeClr val="tx1"/>
        </a:solidFill>
        <a:latin typeface="+mn-lt"/>
        <a:ea typeface="+mn-ea"/>
        <a:cs typeface="+mn-cs"/>
      </a:defRPr>
    </a:lvl1pPr>
    <a:lvl2pPr marL="256032" algn="l" defTabSz="512064" rtl="0" eaLnBrk="1" latinLnBrk="0" hangingPunct="1">
      <a:defRPr sz="1008" kern="1200">
        <a:solidFill>
          <a:schemeClr val="tx1"/>
        </a:solidFill>
        <a:latin typeface="+mn-lt"/>
        <a:ea typeface="+mn-ea"/>
        <a:cs typeface="+mn-cs"/>
      </a:defRPr>
    </a:lvl2pPr>
    <a:lvl3pPr marL="512064" algn="l" defTabSz="512064" rtl="0" eaLnBrk="1" latinLnBrk="0" hangingPunct="1">
      <a:defRPr sz="1008" kern="1200">
        <a:solidFill>
          <a:schemeClr val="tx1"/>
        </a:solidFill>
        <a:latin typeface="+mn-lt"/>
        <a:ea typeface="+mn-ea"/>
        <a:cs typeface="+mn-cs"/>
      </a:defRPr>
    </a:lvl3pPr>
    <a:lvl4pPr marL="768096" algn="l" defTabSz="512064" rtl="0" eaLnBrk="1" latinLnBrk="0" hangingPunct="1">
      <a:defRPr sz="1008" kern="1200">
        <a:solidFill>
          <a:schemeClr val="tx1"/>
        </a:solidFill>
        <a:latin typeface="+mn-lt"/>
        <a:ea typeface="+mn-ea"/>
        <a:cs typeface="+mn-cs"/>
      </a:defRPr>
    </a:lvl4pPr>
    <a:lvl5pPr marL="1024128" algn="l" defTabSz="512064" rtl="0" eaLnBrk="1" latinLnBrk="0" hangingPunct="1">
      <a:defRPr sz="1008" kern="1200">
        <a:solidFill>
          <a:schemeClr val="tx1"/>
        </a:solidFill>
        <a:latin typeface="+mn-lt"/>
        <a:ea typeface="+mn-ea"/>
        <a:cs typeface="+mn-cs"/>
      </a:defRPr>
    </a:lvl5pPr>
    <a:lvl6pPr marL="1280160" algn="l" defTabSz="512064" rtl="0" eaLnBrk="1" latinLnBrk="0" hangingPunct="1">
      <a:defRPr sz="1008" kern="1200">
        <a:solidFill>
          <a:schemeClr val="tx1"/>
        </a:solidFill>
        <a:latin typeface="+mn-lt"/>
        <a:ea typeface="+mn-ea"/>
        <a:cs typeface="+mn-cs"/>
      </a:defRPr>
    </a:lvl6pPr>
    <a:lvl7pPr marL="1536192" algn="l" defTabSz="512064" rtl="0" eaLnBrk="1" latinLnBrk="0" hangingPunct="1">
      <a:defRPr sz="1008" kern="1200">
        <a:solidFill>
          <a:schemeClr val="tx1"/>
        </a:solidFill>
        <a:latin typeface="+mn-lt"/>
        <a:ea typeface="+mn-ea"/>
        <a:cs typeface="+mn-cs"/>
      </a:defRPr>
    </a:lvl7pPr>
    <a:lvl8pPr marL="1792224" algn="l" defTabSz="512064" rtl="0" eaLnBrk="1" latinLnBrk="0" hangingPunct="1">
      <a:defRPr sz="1008" kern="1200">
        <a:solidFill>
          <a:schemeClr val="tx1"/>
        </a:solidFill>
        <a:latin typeface="+mn-lt"/>
        <a:ea typeface="+mn-ea"/>
        <a:cs typeface="+mn-cs"/>
      </a:defRPr>
    </a:lvl8pPr>
    <a:lvl9pPr marL="2048256" algn="l" defTabSz="512064" rtl="0" eaLnBrk="1" latinLnBrk="0" hangingPunct="1">
      <a:defRPr sz="100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08" userDrawn="1">
          <p15:clr>
            <a:srgbClr val="A4A3A4"/>
          </p15:clr>
        </p15:guide>
        <p15:guide id="2" pos="19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1F5"/>
    <a:srgbClr val="462602"/>
    <a:srgbClr val="4296FF"/>
    <a:srgbClr val="429637"/>
    <a:srgbClr val="800080"/>
    <a:srgbClr val="F8C569"/>
    <a:srgbClr val="FFFFFF"/>
    <a:srgbClr val="F6B136"/>
    <a:srgbClr val="C59019"/>
    <a:srgbClr val="E4AB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96" d="100"/>
          <a:sy n="96" d="100"/>
        </p:scale>
        <p:origin x="360" y="62"/>
      </p:cViewPr>
      <p:guideLst>
        <p:guide orient="horz" pos="3408"/>
        <p:guide pos="19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3273E0-36DB-4C89-AF06-3FABFDD6FF8D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189707-A10E-4E06-9C0C-446BD789A5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449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A9C610-D584-41EC-B6B5-6187C09FB73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749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4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286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572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858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9144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143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71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6002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8288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1" y="183094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1" y="183094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B05B2D-D787-EC92-030B-075C3F2A0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4E7A4-1CCD-4ACD-A955-2F53827CC091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25A793-9A32-468F-BE65-B76A04457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7D6DFA-EE24-9D8E-1A8B-7E44E88E9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42D8B-A74F-496E-9DA2-18109ACE68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1881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3" y="2937934"/>
            <a:ext cx="5181600" cy="908050"/>
          </a:xfrm>
        </p:spPr>
        <p:txBody>
          <a:bodyPr anchor="t"/>
          <a:lstStyle>
            <a:lvl1pPr algn="l">
              <a:defRPr sz="2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3" y="1937810"/>
            <a:ext cx="5181600" cy="1000125"/>
          </a:xfrm>
        </p:spPr>
        <p:txBody>
          <a:bodyPr anchor="b"/>
          <a:lstStyle>
            <a:lvl1pPr marL="0" indent="0">
              <a:buNone/>
              <a:defRPr sz="1001">
                <a:solidFill>
                  <a:schemeClr val="tx1">
                    <a:tint val="75000"/>
                  </a:schemeClr>
                </a:solidFill>
              </a:defRPr>
            </a:lvl1pPr>
            <a:lvl2pPr marL="228604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2pPr>
            <a:lvl3pPr marL="457206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3pPr>
            <a:lvl4pPr marL="685809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4pPr>
            <a:lvl5pPr marL="914411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5pPr>
            <a:lvl6pPr marL="1143015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6pPr>
            <a:lvl7pPr marL="1371617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7pPr>
            <a:lvl8pPr marL="1600221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8pPr>
            <a:lvl9pPr marL="1828823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1" y="1066802"/>
            <a:ext cx="2692400" cy="3017309"/>
          </a:xfrm>
        </p:spPr>
        <p:txBody>
          <a:bodyPr/>
          <a:lstStyle>
            <a:lvl1pPr>
              <a:defRPr sz="1401"/>
            </a:lvl1pPr>
            <a:lvl2pPr>
              <a:defRPr sz="1200"/>
            </a:lvl2pPr>
            <a:lvl3pPr>
              <a:defRPr sz="1001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1" y="1066802"/>
            <a:ext cx="2692400" cy="3017309"/>
          </a:xfrm>
        </p:spPr>
        <p:txBody>
          <a:bodyPr/>
          <a:lstStyle>
            <a:lvl1pPr>
              <a:defRPr sz="1401"/>
            </a:lvl1pPr>
            <a:lvl2pPr>
              <a:defRPr sz="1200"/>
            </a:lvl2pPr>
            <a:lvl3pPr>
              <a:defRPr sz="1001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1023409"/>
            <a:ext cx="2693460" cy="426508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4" indent="0">
              <a:buNone/>
              <a:defRPr sz="1001" b="1"/>
            </a:lvl2pPr>
            <a:lvl3pPr marL="457206" indent="0">
              <a:buNone/>
              <a:defRPr sz="900" b="1"/>
            </a:lvl3pPr>
            <a:lvl4pPr marL="685809" indent="0">
              <a:buNone/>
              <a:defRPr sz="800" b="1"/>
            </a:lvl4pPr>
            <a:lvl5pPr marL="914411" indent="0">
              <a:buNone/>
              <a:defRPr sz="800" b="1"/>
            </a:lvl5pPr>
            <a:lvl6pPr marL="1143015" indent="0">
              <a:buNone/>
              <a:defRPr sz="800" b="1"/>
            </a:lvl6pPr>
            <a:lvl7pPr marL="1371617" indent="0">
              <a:buNone/>
              <a:defRPr sz="800" b="1"/>
            </a:lvl7pPr>
            <a:lvl8pPr marL="1600221" indent="0">
              <a:buNone/>
              <a:defRPr sz="800" b="1"/>
            </a:lvl8pPr>
            <a:lvl9pPr marL="1828823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1" y="1449917"/>
            <a:ext cx="2693460" cy="2634192"/>
          </a:xfrm>
        </p:spPr>
        <p:txBody>
          <a:bodyPr/>
          <a:lstStyle>
            <a:lvl1pPr>
              <a:defRPr sz="1200"/>
            </a:lvl1pPr>
            <a:lvl2pPr>
              <a:defRPr sz="1001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5" y="1023409"/>
            <a:ext cx="2694517" cy="426508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4" indent="0">
              <a:buNone/>
              <a:defRPr sz="1001" b="1"/>
            </a:lvl2pPr>
            <a:lvl3pPr marL="457206" indent="0">
              <a:buNone/>
              <a:defRPr sz="900" b="1"/>
            </a:lvl3pPr>
            <a:lvl4pPr marL="685809" indent="0">
              <a:buNone/>
              <a:defRPr sz="800" b="1"/>
            </a:lvl4pPr>
            <a:lvl5pPr marL="914411" indent="0">
              <a:buNone/>
              <a:defRPr sz="800" b="1"/>
            </a:lvl5pPr>
            <a:lvl6pPr marL="1143015" indent="0">
              <a:buNone/>
              <a:defRPr sz="800" b="1"/>
            </a:lvl6pPr>
            <a:lvl7pPr marL="1371617" indent="0">
              <a:buNone/>
              <a:defRPr sz="800" b="1"/>
            </a:lvl7pPr>
            <a:lvl8pPr marL="1600221" indent="0">
              <a:buNone/>
              <a:defRPr sz="800" b="1"/>
            </a:lvl8pPr>
            <a:lvl9pPr marL="1828823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5" y="1449917"/>
            <a:ext cx="2694517" cy="2634192"/>
          </a:xfrm>
        </p:spPr>
        <p:txBody>
          <a:bodyPr/>
          <a:lstStyle>
            <a:lvl1pPr>
              <a:defRPr sz="1200"/>
            </a:lvl1pPr>
            <a:lvl2pPr>
              <a:defRPr sz="1001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2" y="182033"/>
            <a:ext cx="2005543" cy="774700"/>
          </a:xfrm>
        </p:spPr>
        <p:txBody>
          <a:bodyPr anchor="b"/>
          <a:lstStyle>
            <a:lvl1pPr algn="l">
              <a:defRPr sz="1001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9" y="182036"/>
            <a:ext cx="3407833" cy="3902075"/>
          </a:xfrm>
        </p:spPr>
        <p:txBody>
          <a:bodyPr/>
          <a:lstStyle>
            <a:lvl1pPr>
              <a:defRPr sz="1600"/>
            </a:lvl1pPr>
            <a:lvl2pPr>
              <a:defRPr sz="1401"/>
            </a:lvl2pPr>
            <a:lvl3pPr>
              <a:defRPr sz="1200"/>
            </a:lvl3pPr>
            <a:lvl4pPr>
              <a:defRPr sz="1001"/>
            </a:lvl4pPr>
            <a:lvl5pPr>
              <a:defRPr sz="1001"/>
            </a:lvl5pPr>
            <a:lvl6pPr>
              <a:defRPr sz="1001"/>
            </a:lvl6pPr>
            <a:lvl7pPr>
              <a:defRPr sz="1001"/>
            </a:lvl7pPr>
            <a:lvl8pPr>
              <a:defRPr sz="1001"/>
            </a:lvl8pPr>
            <a:lvl9pPr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2" y="956736"/>
            <a:ext cx="2005543" cy="3127375"/>
          </a:xfrm>
        </p:spPr>
        <p:txBody>
          <a:bodyPr/>
          <a:lstStyle>
            <a:lvl1pPr marL="0" indent="0">
              <a:buNone/>
              <a:defRPr sz="700"/>
            </a:lvl1pPr>
            <a:lvl2pPr marL="228604" indent="0">
              <a:buNone/>
              <a:defRPr sz="601"/>
            </a:lvl2pPr>
            <a:lvl3pPr marL="457206" indent="0">
              <a:buNone/>
              <a:defRPr sz="500"/>
            </a:lvl3pPr>
            <a:lvl4pPr marL="685809" indent="0">
              <a:buNone/>
              <a:defRPr sz="450"/>
            </a:lvl4pPr>
            <a:lvl5pPr marL="914411" indent="0">
              <a:buNone/>
              <a:defRPr sz="450"/>
            </a:lvl5pPr>
            <a:lvl6pPr marL="1143015" indent="0">
              <a:buNone/>
              <a:defRPr sz="450"/>
            </a:lvl6pPr>
            <a:lvl7pPr marL="1371617" indent="0">
              <a:buNone/>
              <a:defRPr sz="450"/>
            </a:lvl7pPr>
            <a:lvl8pPr marL="1600221" indent="0">
              <a:buNone/>
              <a:defRPr sz="450"/>
            </a:lvl8pPr>
            <a:lvl9pPr marL="1828823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2"/>
            <a:ext cx="3657600" cy="377825"/>
          </a:xfrm>
        </p:spPr>
        <p:txBody>
          <a:bodyPr anchor="b"/>
          <a:lstStyle>
            <a:lvl1pPr algn="l">
              <a:defRPr sz="1001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1600"/>
            </a:lvl1pPr>
            <a:lvl2pPr marL="228604" indent="0">
              <a:buNone/>
              <a:defRPr sz="1401"/>
            </a:lvl2pPr>
            <a:lvl3pPr marL="457206" indent="0">
              <a:buNone/>
              <a:defRPr sz="1200"/>
            </a:lvl3pPr>
            <a:lvl4pPr marL="685809" indent="0">
              <a:buNone/>
              <a:defRPr sz="1001"/>
            </a:lvl4pPr>
            <a:lvl5pPr marL="914411" indent="0">
              <a:buNone/>
              <a:defRPr sz="1001"/>
            </a:lvl5pPr>
            <a:lvl6pPr marL="1143015" indent="0">
              <a:buNone/>
              <a:defRPr sz="1001"/>
            </a:lvl6pPr>
            <a:lvl7pPr marL="1371617" indent="0">
              <a:buNone/>
              <a:defRPr sz="1001"/>
            </a:lvl7pPr>
            <a:lvl8pPr marL="1600221" indent="0">
              <a:buNone/>
              <a:defRPr sz="1001"/>
            </a:lvl8pPr>
            <a:lvl9pPr marL="1828823" indent="0">
              <a:buNone/>
              <a:defRPr sz="1001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7"/>
            <a:ext cx="3657600" cy="536575"/>
          </a:xfrm>
        </p:spPr>
        <p:txBody>
          <a:bodyPr/>
          <a:lstStyle>
            <a:lvl1pPr marL="0" indent="0">
              <a:buNone/>
              <a:defRPr sz="700"/>
            </a:lvl1pPr>
            <a:lvl2pPr marL="228604" indent="0">
              <a:buNone/>
              <a:defRPr sz="601"/>
            </a:lvl2pPr>
            <a:lvl3pPr marL="457206" indent="0">
              <a:buNone/>
              <a:defRPr sz="500"/>
            </a:lvl3pPr>
            <a:lvl4pPr marL="685809" indent="0">
              <a:buNone/>
              <a:defRPr sz="450"/>
            </a:lvl4pPr>
            <a:lvl5pPr marL="914411" indent="0">
              <a:buNone/>
              <a:defRPr sz="450"/>
            </a:lvl5pPr>
            <a:lvl6pPr marL="1143015" indent="0">
              <a:buNone/>
              <a:defRPr sz="450"/>
            </a:lvl6pPr>
            <a:lvl7pPr marL="1371617" indent="0">
              <a:buNone/>
              <a:defRPr sz="450"/>
            </a:lvl7pPr>
            <a:lvl8pPr marL="1600221" indent="0">
              <a:buNone/>
              <a:defRPr sz="450"/>
            </a:lvl8pPr>
            <a:lvl9pPr marL="1828823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2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9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9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9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6" rtl="0" eaLnBrk="1" latinLnBrk="0" hangingPunct="1">
        <a:spcBef>
          <a:spcPct val="0"/>
        </a:spcBef>
        <a:buNone/>
        <a:defRPr sz="22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3" indent="-171453" algn="l" defTabSz="457206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71480" indent="-142876" algn="l" defTabSz="457206" rtl="0" eaLnBrk="1" latinLnBrk="0" hangingPunct="1">
        <a:spcBef>
          <a:spcPct val="20000"/>
        </a:spcBef>
        <a:buFont typeface="Arial" pitchFamily="34" charset="0"/>
        <a:buChar char="–"/>
        <a:defRPr sz="1401" kern="1200">
          <a:solidFill>
            <a:schemeClr val="tx1"/>
          </a:solidFill>
          <a:latin typeface="+mn-lt"/>
          <a:ea typeface="+mn-ea"/>
          <a:cs typeface="+mn-cs"/>
        </a:defRPr>
      </a:lvl2pPr>
      <a:lvl3pPr marL="571508" indent="-114302" algn="l" defTabSz="457206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10" indent="-114302" algn="l" defTabSz="457206" rtl="0" eaLnBrk="1" latinLnBrk="0" hangingPunct="1">
        <a:spcBef>
          <a:spcPct val="20000"/>
        </a:spcBef>
        <a:buFont typeface="Arial" pitchFamily="34" charset="0"/>
        <a:buChar char="–"/>
        <a:defRPr sz="1001" kern="1200">
          <a:solidFill>
            <a:schemeClr val="tx1"/>
          </a:solidFill>
          <a:latin typeface="+mn-lt"/>
          <a:ea typeface="+mn-ea"/>
          <a:cs typeface="+mn-cs"/>
        </a:defRPr>
      </a:lvl4pPr>
      <a:lvl5pPr marL="1028713" indent="-114302" algn="l" defTabSz="457206" rtl="0" eaLnBrk="1" latinLnBrk="0" hangingPunct="1">
        <a:spcBef>
          <a:spcPct val="20000"/>
        </a:spcBef>
        <a:buFont typeface="Arial" pitchFamily="34" charset="0"/>
        <a:buChar char="»"/>
        <a:defRPr sz="1001" kern="1200">
          <a:solidFill>
            <a:schemeClr val="tx1"/>
          </a:solidFill>
          <a:latin typeface="+mn-lt"/>
          <a:ea typeface="+mn-ea"/>
          <a:cs typeface="+mn-cs"/>
        </a:defRPr>
      </a:lvl5pPr>
      <a:lvl6pPr marL="1257315" indent="-114302" algn="l" defTabSz="457206" rtl="0" eaLnBrk="1" latinLnBrk="0" hangingPunct="1">
        <a:spcBef>
          <a:spcPct val="20000"/>
        </a:spcBef>
        <a:buFont typeface="Arial" pitchFamily="34" charset="0"/>
        <a:buChar char="•"/>
        <a:defRPr sz="1001" kern="1200">
          <a:solidFill>
            <a:schemeClr val="tx1"/>
          </a:solidFill>
          <a:latin typeface="+mn-lt"/>
          <a:ea typeface="+mn-ea"/>
          <a:cs typeface="+mn-cs"/>
        </a:defRPr>
      </a:lvl6pPr>
      <a:lvl7pPr marL="1485919" indent="-114302" algn="l" defTabSz="457206" rtl="0" eaLnBrk="1" latinLnBrk="0" hangingPunct="1">
        <a:spcBef>
          <a:spcPct val="20000"/>
        </a:spcBef>
        <a:buFont typeface="Arial" pitchFamily="34" charset="0"/>
        <a:buChar char="•"/>
        <a:defRPr sz="1001" kern="1200">
          <a:solidFill>
            <a:schemeClr val="tx1"/>
          </a:solidFill>
          <a:latin typeface="+mn-lt"/>
          <a:ea typeface="+mn-ea"/>
          <a:cs typeface="+mn-cs"/>
        </a:defRPr>
      </a:lvl7pPr>
      <a:lvl8pPr marL="1714521" indent="-114302" algn="l" defTabSz="457206" rtl="0" eaLnBrk="1" latinLnBrk="0" hangingPunct="1">
        <a:spcBef>
          <a:spcPct val="20000"/>
        </a:spcBef>
        <a:buFont typeface="Arial" pitchFamily="34" charset="0"/>
        <a:buChar char="•"/>
        <a:defRPr sz="1001" kern="1200">
          <a:solidFill>
            <a:schemeClr val="tx1"/>
          </a:solidFill>
          <a:latin typeface="+mn-lt"/>
          <a:ea typeface="+mn-ea"/>
          <a:cs typeface="+mn-cs"/>
        </a:defRPr>
      </a:lvl8pPr>
      <a:lvl9pPr marL="1943125" indent="-114302" algn="l" defTabSz="457206" rtl="0" eaLnBrk="1" latinLnBrk="0" hangingPunct="1">
        <a:spcBef>
          <a:spcPct val="20000"/>
        </a:spcBef>
        <a:buFont typeface="Arial" pitchFamily="34" charset="0"/>
        <a:buChar char="•"/>
        <a:defRPr sz="10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6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4" algn="l" defTabSz="457206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6" algn="l" defTabSz="457206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9" algn="l" defTabSz="457206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11" algn="l" defTabSz="457206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15" algn="l" defTabSz="457206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17" algn="l" defTabSz="457206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21" algn="l" defTabSz="457206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23" algn="l" defTabSz="457206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microsoft.com/office/2007/relationships/hdphoto" Target="../media/hdphoto2.wdp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microsoft.com/office/2007/relationships/hdphoto" Target="../media/hdphoto3.wdp"/><Relationship Id="rId14" Type="http://schemas.microsoft.com/office/2007/relationships/hdphoto" Target="../media/hdphoto5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6180" y="4051358"/>
            <a:ext cx="5039640" cy="444421"/>
            <a:chOff x="0" y="0"/>
            <a:chExt cx="19553350" cy="3835400"/>
          </a:xfrm>
        </p:grpSpPr>
        <p:sp>
          <p:nvSpPr>
            <p:cNvPr id="3" name="Freeform 3"/>
            <p:cNvSpPr/>
            <p:nvPr/>
          </p:nvSpPr>
          <p:spPr>
            <a:xfrm>
              <a:off x="-12700" y="-12700"/>
              <a:ext cx="19578751" cy="3860800"/>
            </a:xfrm>
            <a:custGeom>
              <a:avLst/>
              <a:gdLst/>
              <a:ahLst/>
              <a:cxnLst/>
              <a:rect l="l" t="t" r="r" b="b"/>
              <a:pathLst>
                <a:path w="19578751" h="3860800">
                  <a:moveTo>
                    <a:pt x="18716420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2998470"/>
                  </a:lnTo>
                  <a:cubicBezTo>
                    <a:pt x="0" y="3470910"/>
                    <a:pt x="389890" y="3860800"/>
                    <a:pt x="862330" y="3860800"/>
                  </a:cubicBezTo>
                  <a:lnTo>
                    <a:pt x="18716420" y="3860800"/>
                  </a:lnTo>
                  <a:cubicBezTo>
                    <a:pt x="19188860" y="3860800"/>
                    <a:pt x="19578751" y="3470910"/>
                    <a:pt x="19578751" y="2998470"/>
                  </a:cubicBezTo>
                  <a:lnTo>
                    <a:pt x="19578751" y="862330"/>
                  </a:lnTo>
                  <a:cubicBezTo>
                    <a:pt x="19578751" y="389890"/>
                    <a:pt x="19188860" y="0"/>
                    <a:pt x="18716420" y="0"/>
                  </a:cubicBezTo>
                  <a:close/>
                  <a:moveTo>
                    <a:pt x="19388251" y="927100"/>
                  </a:moveTo>
                  <a:lnTo>
                    <a:pt x="19388251" y="2998470"/>
                  </a:lnTo>
                  <a:cubicBezTo>
                    <a:pt x="19388251" y="3365500"/>
                    <a:pt x="19083451" y="3670300"/>
                    <a:pt x="18716420" y="3670300"/>
                  </a:cubicBezTo>
                  <a:lnTo>
                    <a:pt x="862330" y="3670300"/>
                  </a:lnTo>
                  <a:cubicBezTo>
                    <a:pt x="495300" y="3670300"/>
                    <a:pt x="190500" y="3365500"/>
                    <a:pt x="190500" y="2998470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18716420" y="190500"/>
                  </a:lnTo>
                  <a:cubicBezTo>
                    <a:pt x="19083451" y="190500"/>
                    <a:pt x="19388251" y="495300"/>
                    <a:pt x="19388251" y="862330"/>
                  </a:cubicBezTo>
                  <a:lnTo>
                    <a:pt x="19388251" y="927100"/>
                  </a:lnTo>
                  <a:close/>
                </a:path>
              </a:pathLst>
            </a:custGeom>
            <a:solidFill>
              <a:srgbClr val="F9C041"/>
            </a:solidFill>
          </p:spPr>
          <p:txBody>
            <a:bodyPr/>
            <a:lstStyle/>
            <a:p>
              <a:endParaRPr lang="ko-KR" altLang="en-US" sz="505"/>
            </a:p>
          </p:txBody>
        </p:sp>
      </p:grpSp>
      <p:sp>
        <p:nvSpPr>
          <p:cNvPr id="4" name="Freeform 4"/>
          <p:cNvSpPr/>
          <p:nvPr/>
        </p:nvSpPr>
        <p:spPr>
          <a:xfrm>
            <a:off x="2038352" y="1371602"/>
            <a:ext cx="550578" cy="645666"/>
          </a:xfrm>
          <a:custGeom>
            <a:avLst/>
            <a:gdLst/>
            <a:ahLst/>
            <a:cxnLst/>
            <a:rect l="l" t="t" r="r" b="b"/>
            <a:pathLst>
              <a:path w="1101154" h="1291332">
                <a:moveTo>
                  <a:pt x="0" y="0"/>
                </a:moveTo>
                <a:lnTo>
                  <a:pt x="1101154" y="0"/>
                </a:lnTo>
                <a:lnTo>
                  <a:pt x="1101154" y="1291332"/>
                </a:lnTo>
                <a:lnTo>
                  <a:pt x="0" y="1291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505"/>
          </a:p>
        </p:txBody>
      </p:sp>
      <p:sp>
        <p:nvSpPr>
          <p:cNvPr id="5" name="Freeform 5"/>
          <p:cNvSpPr/>
          <p:nvPr/>
        </p:nvSpPr>
        <p:spPr>
          <a:xfrm>
            <a:off x="2038352" y="4840734"/>
            <a:ext cx="550578" cy="645666"/>
          </a:xfrm>
          <a:custGeom>
            <a:avLst/>
            <a:gdLst/>
            <a:ahLst/>
            <a:cxnLst/>
            <a:rect l="l" t="t" r="r" b="b"/>
            <a:pathLst>
              <a:path w="1101154" h="1291332">
                <a:moveTo>
                  <a:pt x="0" y="0"/>
                </a:moveTo>
                <a:lnTo>
                  <a:pt x="1101154" y="0"/>
                </a:lnTo>
                <a:lnTo>
                  <a:pt x="1101154" y="1291332"/>
                </a:lnTo>
                <a:lnTo>
                  <a:pt x="0" y="1291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505"/>
          </a:p>
        </p:txBody>
      </p:sp>
      <p:sp>
        <p:nvSpPr>
          <p:cNvPr id="6" name="Freeform 6"/>
          <p:cNvSpPr/>
          <p:nvPr/>
        </p:nvSpPr>
        <p:spPr>
          <a:xfrm flipH="1">
            <a:off x="9603074" y="4840734"/>
            <a:ext cx="550578" cy="645666"/>
          </a:xfrm>
          <a:custGeom>
            <a:avLst/>
            <a:gdLst/>
            <a:ahLst/>
            <a:cxnLst/>
            <a:rect l="l" t="t" r="r" b="b"/>
            <a:pathLst>
              <a:path w="1101154" h="1291332">
                <a:moveTo>
                  <a:pt x="1101154" y="0"/>
                </a:moveTo>
                <a:lnTo>
                  <a:pt x="0" y="0"/>
                </a:lnTo>
                <a:lnTo>
                  <a:pt x="0" y="1291332"/>
                </a:lnTo>
                <a:lnTo>
                  <a:pt x="1101154" y="1291332"/>
                </a:lnTo>
                <a:lnTo>
                  <a:pt x="110115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505"/>
          </a:p>
        </p:txBody>
      </p:sp>
      <p:sp>
        <p:nvSpPr>
          <p:cNvPr id="7" name="Freeform 7"/>
          <p:cNvSpPr/>
          <p:nvPr/>
        </p:nvSpPr>
        <p:spPr>
          <a:xfrm flipH="1">
            <a:off x="9603074" y="1371602"/>
            <a:ext cx="550578" cy="645666"/>
          </a:xfrm>
          <a:custGeom>
            <a:avLst/>
            <a:gdLst/>
            <a:ahLst/>
            <a:cxnLst/>
            <a:rect l="l" t="t" r="r" b="b"/>
            <a:pathLst>
              <a:path w="1101154" h="1291332">
                <a:moveTo>
                  <a:pt x="1101154" y="0"/>
                </a:moveTo>
                <a:lnTo>
                  <a:pt x="0" y="0"/>
                </a:lnTo>
                <a:lnTo>
                  <a:pt x="0" y="1291332"/>
                </a:lnTo>
                <a:lnTo>
                  <a:pt x="1101154" y="1291332"/>
                </a:lnTo>
                <a:lnTo>
                  <a:pt x="110115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505"/>
          </a:p>
        </p:txBody>
      </p:sp>
      <p:sp>
        <p:nvSpPr>
          <p:cNvPr id="8" name="TextBox 8"/>
          <p:cNvSpPr txBox="1"/>
          <p:nvPr/>
        </p:nvSpPr>
        <p:spPr>
          <a:xfrm>
            <a:off x="2709479" y="3079141"/>
            <a:ext cx="6773042" cy="9367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1"/>
              </a:lnSpc>
            </a:pPr>
            <a:r>
              <a:rPr lang="en-US" sz="7271" dirty="0" err="1">
                <a:solidFill>
                  <a:srgbClr val="000000"/>
                </a:solidFill>
                <a:latin typeface="Abadi" panose="020B0604020104020204" pitchFamily="34" charset="0"/>
              </a:rPr>
              <a:t>Maige</a:t>
            </a:r>
            <a:endParaRPr lang="en-US" sz="7271" dirty="0">
              <a:solidFill>
                <a:srgbClr val="000000"/>
              </a:solidFill>
              <a:latin typeface="Abadi" panose="020B0604020104020204" pitchFamily="34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787234" y="2101382"/>
            <a:ext cx="4617532" cy="733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7"/>
              </a:lnSpc>
            </a:pPr>
            <a:r>
              <a:rPr lang="en-US" sz="7900" dirty="0">
                <a:solidFill>
                  <a:srgbClr val="F9C041"/>
                </a:solidFill>
                <a:latin typeface="Aileron Bold"/>
              </a:rPr>
              <a:t>Project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76A8B-D5E6-4A8D-7B8E-7C7E6D4ADBDE}"/>
              </a:ext>
            </a:extLst>
          </p:cNvPr>
          <p:cNvSpPr txBox="1"/>
          <p:nvPr/>
        </p:nvSpPr>
        <p:spPr>
          <a:xfrm>
            <a:off x="9941899" y="0"/>
            <a:ext cx="225010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2023 37</a:t>
            </a:r>
            <a:r>
              <a:rPr lang="ko-KR" altLang="en-US" sz="13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기</a:t>
            </a:r>
            <a:r>
              <a:rPr lang="en-US" altLang="ko-KR" sz="13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BIT </a:t>
            </a:r>
            <a:r>
              <a:rPr lang="ko-KR" altLang="en-US" sz="13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고급 프로젝트</a:t>
            </a:r>
            <a:endParaRPr lang="en-US" altLang="ko-KR" sz="13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1026" name="Picture 2" descr="우송대학교 - 나무위키">
            <a:extLst>
              <a:ext uri="{FF2B5EF4-FFF2-40B4-BE49-F238E27FC236}">
                <a16:creationId xmlns:a16="http://schemas.microsoft.com/office/drawing/2014/main" id="{2A82DE47-8BDF-EDB5-E2FB-321FEC6BA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1837" y="6172200"/>
            <a:ext cx="1267763" cy="57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7CBE21-1537-971E-6483-03F666CCCD8B}"/>
              </a:ext>
            </a:extLst>
          </p:cNvPr>
          <p:cNvSpPr txBox="1"/>
          <p:nvPr/>
        </p:nvSpPr>
        <p:spPr>
          <a:xfrm>
            <a:off x="3619500" y="3954753"/>
            <a:ext cx="4953000" cy="473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Stable diffusion</a:t>
            </a:r>
            <a:r>
              <a:rPr lang="ko-KR" altLang="en-US" sz="1800" b="1" kern="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을 활용한 이미지 생성 솔루션</a:t>
            </a:r>
            <a:endParaRPr lang="ko-KR" altLang="en-US" sz="1800" kern="10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맑은 고딕" panose="020B0503020000020004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B6133A4-EEAF-AAEE-98BC-50134EF8BB33}"/>
              </a:ext>
            </a:extLst>
          </p:cNvPr>
          <p:cNvGrpSpPr/>
          <p:nvPr/>
        </p:nvGrpSpPr>
        <p:grpSpPr>
          <a:xfrm>
            <a:off x="3771900" y="5486400"/>
            <a:ext cx="4648200" cy="1102624"/>
            <a:chOff x="1066800" y="1458428"/>
            <a:chExt cx="9829800" cy="228214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121787E-D67A-F26B-3A45-E3BBFA172B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000" b="96200" l="8600" r="90000">
                          <a14:foregroundMark x1="66400" y1="16600" x2="68000" y2="21600"/>
                          <a14:foregroundMark x1="66400" y1="15600" x2="66400" y2="15600"/>
                          <a14:foregroundMark x1="66000" y1="14200" x2="66000" y2="18000"/>
                          <a14:foregroundMark x1="69800" y1="16200" x2="71400" y2="18600"/>
                          <a14:foregroundMark x1="68400" y1="15600" x2="68000" y2="14600"/>
                          <a14:foregroundMark x1="67000" y1="14200" x2="72800" y2="20600"/>
                          <a14:foregroundMark x1="68800" y1="90400" x2="68800" y2="83200"/>
                          <a14:foregroundMark x1="38000" y1="87000" x2="46800" y2="63000"/>
                          <a14:foregroundMark x1="70400" y1="89600" x2="71400" y2="88600"/>
                          <a14:foregroundMark x1="69400" y1="87600" x2="74200" y2="88600"/>
                          <a14:foregroundMark x1="38000" y1="85600" x2="38000" y2="83600"/>
                          <a14:foregroundMark x1="38600" y1="88000" x2="38600" y2="82600"/>
                          <a14:backgroundMark x1="85600" y1="47000" x2="85600" y2="47000"/>
                          <a14:backgroundMark x1="83000" y1="45000" x2="85600" y2="49400"/>
                          <a14:backgroundMark x1="83000" y1="44000" x2="84000" y2="18600"/>
                          <a14:backgroundMark x1="59200" y1="4800" x2="79600" y2="14600"/>
                          <a14:backgroundMark x1="75205" y1="18829" x2="80000" y2="39400"/>
                          <a14:backgroundMark x1="73800" y1="12800" x2="75013" y2="18002"/>
                          <a14:backgroundMark x1="80000" y1="39400" x2="93400" y2="56800"/>
                          <a14:backgroundMark x1="79600" y1="55200" x2="80200" y2="44600"/>
                          <a14:backgroundMark x1="77800" y1="66000" x2="84600" y2="72800"/>
                          <a14:backgroundMark x1="74800" y1="66600" x2="85600" y2="98400"/>
                          <a14:backgroundMark x1="83000" y1="73800" x2="84600" y2="57800"/>
                          <a14:backgroundMark x1="87000" y1="60600" x2="87000" y2="60600"/>
                          <a14:backgroundMark x1="87000" y1="59200" x2="87000" y2="59200"/>
                          <a14:backgroundMark x1="87000" y1="58200" x2="87000" y2="58200"/>
                          <a14:backgroundMark x1="86600" y1="57800" x2="86600" y2="57800"/>
                          <a14:backgroundMark x1="81600" y1="87600" x2="85600" y2="50800"/>
                          <a14:backgroundMark x1="86000" y1="51400" x2="82600" y2="72400"/>
                          <a14:backgroundMark x1="87000" y1="61200" x2="81000" y2="22400"/>
                          <a14:backgroundMark x1="62598" y1="15008" x2="57600" y2="13000"/>
                          <a14:backgroundMark x1="81000" y1="22400" x2="74112" y2="19634"/>
                          <a14:backgroundMark x1="57600" y1="13000" x2="24600" y2="23000"/>
                          <a14:backgroundMark x1="24600" y1="23000" x2="9800" y2="46000"/>
                          <a14:backgroundMark x1="9800" y1="46000" x2="27400" y2="59600"/>
                          <a14:backgroundMark x1="22400" y1="60600" x2="20400" y2="86200"/>
                          <a14:backgroundMark x1="20400" y1="86200" x2="34200" y2="84600"/>
                          <a14:backgroundMark x1="35200" y1="79200" x2="14600" y2="59600"/>
                          <a14:backgroundMark x1="14600" y1="59600" x2="9200" y2="36600"/>
                          <a14:backgroundMark x1="12600" y1="61600" x2="10200" y2="28400"/>
                          <a14:backgroundMark x1="10200" y1="28400" x2="10600" y2="27400"/>
                          <a14:backgroundMark x1="10600" y1="36600" x2="13400" y2="63200"/>
                          <a14:backgroundMark x1="13400" y1="63200" x2="16600" y2="66000"/>
                          <a14:backgroundMark x1="10200" y1="34200" x2="16000" y2="65000"/>
                          <a14:backgroundMark x1="16000" y1="65000" x2="19000" y2="67400"/>
                          <a14:backgroundMark x1="31800" y1="21000" x2="58200" y2="14600"/>
                          <a14:backgroundMark x1="38600" y1="14600" x2="59600" y2="11800"/>
                          <a14:backgroundMark x1="32800" y1="14600" x2="77200" y2="8800"/>
                          <a14:backgroundMark x1="35200" y1="12200" x2="61000" y2="9400"/>
                          <a14:backgroundMark x1="74757" y1="19159" x2="78200" y2="21600"/>
                          <a14:backgroundMark x1="61000" y1="9400" x2="67376" y2="13923"/>
                          <a14:backgroundMark x1="76200" y1="10200" x2="82600" y2="33200"/>
                          <a14:backgroundMark x1="75200" y1="7800" x2="82200" y2="28800"/>
                          <a14:backgroundMark x1="74800" y1="12200" x2="91800" y2="59600"/>
                          <a14:backgroundMark x1="84600" y1="68000" x2="81600" y2="77800"/>
                          <a14:backgroundMark x1="69756" y1="93401" x2="47000" y2="97600"/>
                          <a14:backgroundMark x1="80600" y1="91400" x2="69832" y2="93387"/>
                          <a14:backgroundMark x1="47000" y1="97600" x2="54800" y2="87600"/>
                          <a14:backgroundMark x1="78600" y1="98400" x2="78600" y2="97400"/>
                          <a14:backgroundMark x1="81200" y1="94400" x2="66400" y2="97400"/>
                          <a14:backgroundMark x1="77800" y1="91400" x2="70400" y2="92000"/>
                          <a14:backgroundMark x1="38172" y1="86521" x2="28000" y2="85800"/>
                          <a14:backgroundMark x1="68244" y1="88653" x2="38201" y2="86523"/>
                          <a14:backgroundMark x1="81600" y1="89600" x2="73869" y2="89052"/>
                          <a14:backgroundMark x1="28000" y1="85800" x2="13600" y2="59800"/>
                          <a14:backgroundMark x1="13600" y1="59800" x2="19400" y2="69000"/>
                          <a14:backgroundMark x1="31800" y1="93400" x2="57200" y2="94400"/>
                          <a14:backgroundMark x1="8800" y1="51400" x2="10600" y2="58200"/>
                          <a14:backgroundMark x1="29200" y1="87000" x2="40600" y2="94400"/>
                          <a14:backgroundMark x1="29800" y1="88000" x2="42000" y2="94800"/>
                          <a14:backgroundMark x1="39632" y1="90015" x2="39600" y2="90000"/>
                          <a14:backgroundMark x1="37318" y1="88930" x2="39173" y2="89800"/>
                          <a14:backgroundMark x1="33200" y1="87000" x2="37309" y2="88926"/>
                          <a14:backgroundMark x1="12600" y1="55200" x2="7200" y2="49400"/>
                          <a14:backgroundMark x1="28800" y1="62200" x2="28800" y2="62200"/>
                          <a14:backgroundMark x1="58200" y1="84600" x2="58200" y2="84600"/>
                          <a14:backgroundMark x1="55600" y1="81200" x2="58600" y2="93000"/>
                          <a14:backgroundMark x1="35200" y1="73800" x2="35200" y2="73800"/>
                          <a14:backgroundMark x1="34600" y1="71800" x2="34600" y2="71800"/>
                          <a14:backgroundMark x1="34600" y1="71800" x2="34600" y2="71800"/>
                          <a14:backgroundMark x1="36600" y1="71800" x2="34600" y2="724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51" r="17310"/>
            <a:stretch/>
          </p:blipFill>
          <p:spPr>
            <a:xfrm>
              <a:off x="1066800" y="1657218"/>
              <a:ext cx="1258850" cy="181810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142DCB-CFEC-03F1-4EBE-D41068A39D9A}"/>
                </a:ext>
              </a:extLst>
            </p:cNvPr>
            <p:cNvSpPr txBox="1"/>
            <p:nvPr/>
          </p:nvSpPr>
          <p:spPr>
            <a:xfrm>
              <a:off x="1298651" y="3294661"/>
              <a:ext cx="980375" cy="445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kern="800" spc="-75" dirty="0"/>
                <a:t>황은지</a:t>
              </a:r>
              <a:endParaRPr lang="en-US" altLang="ko-KR" sz="800" b="1" kern="800" spc="-75" dirty="0"/>
            </a:p>
          </p:txBody>
        </p:sp>
        <p:pic>
          <p:nvPicPr>
            <p:cNvPr id="15" name="Picture 14" descr="사토 마사오 - 나무위키">
              <a:extLst>
                <a:ext uri="{FF2B5EF4-FFF2-40B4-BE49-F238E27FC236}">
                  <a16:creationId xmlns:a16="http://schemas.microsoft.com/office/drawing/2014/main" id="{5788625C-C637-A209-A2AB-5F227210F5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backgroundMark x1="18317" y1="17200" x2="18317" y2="17200"/>
                          <a14:backgroundMark x1="16337" y1="14400" x2="11881" y2="128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9050" y="1718013"/>
              <a:ext cx="1435382" cy="1779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749749-717C-8C3E-5431-72B1049F6385}"/>
                </a:ext>
              </a:extLst>
            </p:cNvPr>
            <p:cNvSpPr txBox="1"/>
            <p:nvPr/>
          </p:nvSpPr>
          <p:spPr>
            <a:xfrm>
              <a:off x="3202978" y="3294661"/>
              <a:ext cx="980375" cy="445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kern="800" spc="-75" dirty="0"/>
                <a:t>이승준</a:t>
              </a:r>
              <a:endParaRPr lang="en-US" altLang="ko-KR" sz="800" b="1" kern="800" spc="-75" dirty="0"/>
            </a:p>
          </p:txBody>
        </p:sp>
        <p:pic>
          <p:nvPicPr>
            <p:cNvPr id="17" name="Picture 16" descr="카자마 토오루 - 나무위키">
              <a:extLst>
                <a:ext uri="{FF2B5EF4-FFF2-40B4-BE49-F238E27FC236}">
                  <a16:creationId xmlns:a16="http://schemas.microsoft.com/office/drawing/2014/main" id="{B37CDDAA-51E8-4A4B-B803-8504A9702F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8400" b="95600" l="9901" r="89604">
                          <a14:foregroundMark x1="43069" y1="11200" x2="44554" y2="8400"/>
                          <a14:foregroundMark x1="44554" y1="8400" x2="44554" y2="8400"/>
                          <a14:foregroundMark x1="59901" y1="92000" x2="59901" y2="92000"/>
                          <a14:foregroundMark x1="59901" y1="88800" x2="59901" y2="88800"/>
                          <a14:foregroundMark x1="31683" y1="90400" x2="31683" y2="90400"/>
                          <a14:foregroundMark x1="28218" y1="95600" x2="28218" y2="95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074" y="1622095"/>
              <a:ext cx="1455542" cy="1799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B53988B-92DC-3D0A-5E49-52103213667D}"/>
                </a:ext>
              </a:extLst>
            </p:cNvPr>
            <p:cNvSpPr txBox="1"/>
            <p:nvPr/>
          </p:nvSpPr>
          <p:spPr>
            <a:xfrm>
              <a:off x="5297192" y="3294661"/>
              <a:ext cx="980375" cy="445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kern="800" spc="-75" dirty="0" err="1"/>
                <a:t>최원진</a:t>
              </a:r>
              <a:endParaRPr lang="en-US" altLang="ko-KR" sz="800" b="1" kern="800" spc="-75" dirty="0"/>
            </a:p>
          </p:txBody>
        </p:sp>
        <p:pic>
          <p:nvPicPr>
            <p:cNvPr id="20" name="Picture 12" descr="Shinnosuke Nohara | Crayon Shin-chan Wiki | Fandom">
              <a:extLst>
                <a:ext uri="{FF2B5EF4-FFF2-40B4-BE49-F238E27FC236}">
                  <a16:creationId xmlns:a16="http://schemas.microsoft.com/office/drawing/2014/main" id="{5A0CB6FA-A14E-4AFB-FC09-98E9640F87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6083" y="1820827"/>
              <a:ext cx="1049622" cy="1527238"/>
            </a:xfrm>
            <a:prstGeom prst="rect">
              <a:avLst/>
            </a:prstGeom>
            <a:noFill/>
            <a:effectLst>
              <a:glow>
                <a:schemeClr val="accent1">
                  <a:alpha val="99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955664-C84C-CDDF-291D-130BE85EB414}"/>
                </a:ext>
              </a:extLst>
            </p:cNvPr>
            <p:cNvSpPr txBox="1"/>
            <p:nvPr/>
          </p:nvSpPr>
          <p:spPr>
            <a:xfrm>
              <a:off x="7362025" y="3294662"/>
              <a:ext cx="980375" cy="445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kern="800" spc="-75" dirty="0" err="1"/>
                <a:t>손원후</a:t>
              </a:r>
              <a:endParaRPr lang="en-US" altLang="ko-KR" sz="800" b="1" kern="800" spc="-75" dirty="0"/>
            </a:p>
          </p:txBody>
        </p:sp>
        <p:pic>
          <p:nvPicPr>
            <p:cNvPr id="22" name="Picture 18" descr="맹구는 못 말려">
              <a:extLst>
                <a:ext uri="{FF2B5EF4-FFF2-40B4-BE49-F238E27FC236}">
                  <a16:creationId xmlns:a16="http://schemas.microsoft.com/office/drawing/2014/main" id="{35D95987-EED9-0664-DF1E-84E0AA65A5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4762" b="98571" l="10000" r="90000">
                          <a14:foregroundMark x1="52381" y1="10000" x2="52381" y2="10000"/>
                          <a14:foregroundMark x1="57143" y1="8571" x2="57143" y2="8571"/>
                          <a14:foregroundMark x1="64286" y1="8571" x2="64286" y2="8571"/>
                          <a14:foregroundMark x1="53810" y1="5714" x2="53810" y2="5714"/>
                          <a14:foregroundMark x1="34286" y1="32857" x2="34286" y2="32857"/>
                          <a14:foregroundMark x1="33333" y1="31429" x2="33333" y2="31429"/>
                          <a14:foregroundMark x1="40476" y1="92857" x2="40476" y2="92857"/>
                          <a14:foregroundMark x1="39048" y1="95714" x2="39048" y2="95714"/>
                          <a14:foregroundMark x1="60476" y1="91905" x2="60476" y2="91905"/>
                          <a14:foregroundMark x1="61905" y1="95714" x2="61905" y2="95714"/>
                          <a14:foregroundMark x1="57143" y1="93810" x2="57143" y2="93810"/>
                          <a14:foregroundMark x1="62381" y1="98571" x2="62381" y2="98571"/>
                          <a14:foregroundMark x1="59048" y1="95238" x2="59048" y2="952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6346" y="1458428"/>
              <a:ext cx="1770254" cy="1906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9DAEE7D-37D6-A40C-6659-FFEFEF4C7744}"/>
                </a:ext>
              </a:extLst>
            </p:cNvPr>
            <p:cNvSpPr txBox="1"/>
            <p:nvPr/>
          </p:nvSpPr>
          <p:spPr>
            <a:xfrm>
              <a:off x="9441222" y="3294661"/>
              <a:ext cx="980375" cy="445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kern="800" spc="-75" dirty="0"/>
                <a:t>이지수</a:t>
              </a:r>
              <a:endParaRPr lang="en-US" altLang="ko-KR" sz="800" b="1" kern="800" spc="-75"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D777DE1-5595-2C42-019F-5E6AF45DE5CB}"/>
              </a:ext>
            </a:extLst>
          </p:cNvPr>
          <p:cNvSpPr txBox="1"/>
          <p:nvPr/>
        </p:nvSpPr>
        <p:spPr>
          <a:xfrm flipH="1">
            <a:off x="10772774" y="6521969"/>
            <a:ext cx="1350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Bahnschrift" panose="020B0502040204020203" pitchFamily="34" charset="0"/>
              </a:rPr>
              <a:t>Group 4 PowerPoint</a:t>
            </a:r>
          </a:p>
          <a:p>
            <a:endParaRPr lang="en-US" altLang="ko-KR" sz="900" dirty="0">
              <a:latin typeface="Bahnschrift" panose="020B0502040204020203" pitchFamily="34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B357068-E72D-4610-2BF8-CA4EE3D90EE8}"/>
              </a:ext>
            </a:extLst>
          </p:cNvPr>
          <p:cNvCxnSpPr>
            <a:cxnSpLocks/>
          </p:cNvCxnSpPr>
          <p:nvPr/>
        </p:nvCxnSpPr>
        <p:spPr>
          <a:xfrm flipH="1">
            <a:off x="199071" y="6641001"/>
            <a:ext cx="10573703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919C640-60A0-9891-9527-81DBBFB72297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B3F8F1-45A5-8278-D58D-1F1919EB8EC0}"/>
              </a:ext>
            </a:extLst>
          </p:cNvPr>
          <p:cNvSpPr txBox="1"/>
          <p:nvPr/>
        </p:nvSpPr>
        <p:spPr>
          <a:xfrm>
            <a:off x="251936" y="1508780"/>
            <a:ext cx="838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Image</a:t>
            </a:r>
          </a:p>
          <a:p>
            <a:pPr algn="ctr"/>
            <a:br>
              <a:rPr lang="en-US" altLang="ko-KR" sz="2000" dirty="0">
                <a:solidFill>
                  <a:schemeClr val="bg1"/>
                </a:solidFill>
              </a:rPr>
            </a:br>
            <a:r>
              <a:rPr lang="en-US" altLang="ko-KR" sz="2000" dirty="0">
                <a:solidFill>
                  <a:schemeClr val="bg1"/>
                </a:solidFill>
              </a:rPr>
              <a:t>List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D35E4F-481E-91B9-5038-64E35AA82E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3" r="862"/>
          <a:stretch/>
        </p:blipFill>
        <p:spPr>
          <a:xfrm>
            <a:off x="1388224" y="1143000"/>
            <a:ext cx="9339352" cy="49390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998BF8-849B-A792-755F-2968AB5BC7BF}"/>
              </a:ext>
            </a:extLst>
          </p:cNvPr>
          <p:cNvSpPr txBox="1"/>
          <p:nvPr/>
        </p:nvSpPr>
        <p:spPr>
          <a:xfrm>
            <a:off x="4457700" y="6129256"/>
            <a:ext cx="32766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500" dirty="0">
                <a:latin typeface="Segoe UI Black" panose="020B0A02040204020203" pitchFamily="34" charset="0"/>
                <a:ea typeface="Segoe UI Black" panose="020B0A02040204020203" pitchFamily="34" charset="0"/>
              </a:rPr>
              <a:t>메인 페이지</a:t>
            </a:r>
            <a:r>
              <a:rPr lang="en-US" altLang="ko-KR" sz="1500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ko-KR" altLang="en-US" sz="15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597508-AA57-3243-43B3-BB3162B18850}"/>
              </a:ext>
            </a:extLst>
          </p:cNvPr>
          <p:cNvSpPr txBox="1"/>
          <p:nvPr/>
        </p:nvSpPr>
        <p:spPr>
          <a:xfrm>
            <a:off x="228600" y="94536"/>
            <a:ext cx="6811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04 </a:t>
            </a:r>
            <a:r>
              <a:rPr lang="ko-KR" altLang="en-US" sz="3000" dirty="0">
                <a:latin typeface="Segoe UI Black" panose="020B0A02040204020203" pitchFamily="34" charset="0"/>
                <a:ea typeface="Segoe UI Black" panose="020B0A02040204020203" pitchFamily="34" charset="0"/>
              </a:rPr>
              <a:t>실행화면</a:t>
            </a:r>
            <a:endParaRPr lang="en-US" altLang="ko-KR" sz="2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008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5D3E1C98-D228-4C1B-4D86-7EE4F3880185}"/>
              </a:ext>
            </a:extLst>
          </p:cNvPr>
          <p:cNvGrpSpPr/>
          <p:nvPr/>
        </p:nvGrpSpPr>
        <p:grpSpPr>
          <a:xfrm>
            <a:off x="3779262" y="838200"/>
            <a:ext cx="8412738" cy="5981694"/>
            <a:chOff x="3779262" y="762000"/>
            <a:chExt cx="8412738" cy="6057894"/>
          </a:xfrm>
        </p:grpSpPr>
        <p:grpSp>
          <p:nvGrpSpPr>
            <p:cNvPr id="34" name="Group 4">
              <a:extLst>
                <a:ext uri="{FF2B5EF4-FFF2-40B4-BE49-F238E27FC236}">
                  <a16:creationId xmlns:a16="http://schemas.microsoft.com/office/drawing/2014/main" id="{9CACF0D9-AA04-1FCC-C3CA-FD53D2887A30}"/>
                </a:ext>
              </a:extLst>
            </p:cNvPr>
            <p:cNvGrpSpPr/>
            <p:nvPr/>
          </p:nvGrpSpPr>
          <p:grpSpPr>
            <a:xfrm>
              <a:off x="3779262" y="762000"/>
              <a:ext cx="8412738" cy="6000745"/>
              <a:chOff x="0" y="0"/>
              <a:chExt cx="2226489" cy="1913890"/>
            </a:xfrm>
          </p:grpSpPr>
          <p:sp>
            <p:nvSpPr>
              <p:cNvPr id="37" name="Freeform 5">
                <a:extLst>
                  <a:ext uri="{FF2B5EF4-FFF2-40B4-BE49-F238E27FC236}">
                    <a16:creationId xmlns:a16="http://schemas.microsoft.com/office/drawing/2014/main" id="{EF229FFD-ABB9-565E-60A0-07789E837464}"/>
                  </a:ext>
                </a:extLst>
              </p:cNvPr>
              <p:cNvSpPr/>
              <p:nvPr/>
            </p:nvSpPr>
            <p:spPr>
              <a:xfrm>
                <a:off x="0" y="0"/>
                <a:ext cx="2226489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2226489" h="1913890">
                    <a:moveTo>
                      <a:pt x="0" y="0"/>
                    </a:moveTo>
                    <a:lnTo>
                      <a:pt x="2226489" y="0"/>
                    </a:lnTo>
                    <a:lnTo>
                      <a:pt x="2226489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D372">
                  <a:alpha val="17647"/>
                </a:srgbClr>
              </a:solidFill>
            </p:spPr>
            <p:txBody>
              <a:bodyPr/>
              <a:lstStyle/>
              <a:p>
                <a:endParaRPr lang="ko-KR" altLang="en-US" sz="505"/>
              </a:p>
            </p:txBody>
          </p:sp>
        </p:grpSp>
        <p:grpSp>
          <p:nvGrpSpPr>
            <p:cNvPr id="35" name="Group 4">
              <a:extLst>
                <a:ext uri="{FF2B5EF4-FFF2-40B4-BE49-F238E27FC236}">
                  <a16:creationId xmlns:a16="http://schemas.microsoft.com/office/drawing/2014/main" id="{85C9A994-067F-D705-3761-F0A3C4970475}"/>
                </a:ext>
              </a:extLst>
            </p:cNvPr>
            <p:cNvGrpSpPr/>
            <p:nvPr/>
          </p:nvGrpSpPr>
          <p:grpSpPr>
            <a:xfrm>
              <a:off x="3779262" y="819149"/>
              <a:ext cx="8412738" cy="6000745"/>
              <a:chOff x="0" y="0"/>
              <a:chExt cx="2226489" cy="1913890"/>
            </a:xfrm>
          </p:grpSpPr>
          <p:sp>
            <p:nvSpPr>
              <p:cNvPr id="36" name="Freeform 5">
                <a:extLst>
                  <a:ext uri="{FF2B5EF4-FFF2-40B4-BE49-F238E27FC236}">
                    <a16:creationId xmlns:a16="http://schemas.microsoft.com/office/drawing/2014/main" id="{7B8850D7-A9CF-E74D-9294-4F80DBE4A5BF}"/>
                  </a:ext>
                </a:extLst>
              </p:cNvPr>
              <p:cNvSpPr/>
              <p:nvPr/>
            </p:nvSpPr>
            <p:spPr>
              <a:xfrm>
                <a:off x="0" y="0"/>
                <a:ext cx="2226489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2226489" h="1913890">
                    <a:moveTo>
                      <a:pt x="0" y="0"/>
                    </a:moveTo>
                    <a:lnTo>
                      <a:pt x="2226489" y="0"/>
                    </a:lnTo>
                    <a:lnTo>
                      <a:pt x="2226489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D372">
                  <a:alpha val="17647"/>
                </a:srgbClr>
              </a:solidFill>
            </p:spPr>
            <p:txBody>
              <a:bodyPr/>
              <a:lstStyle/>
              <a:p>
                <a:endParaRPr lang="ko-KR" altLang="en-US" sz="505"/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D777DE1-5595-2C42-019F-5E6AF45DE5CB}"/>
              </a:ext>
            </a:extLst>
          </p:cNvPr>
          <p:cNvSpPr txBox="1"/>
          <p:nvPr/>
        </p:nvSpPr>
        <p:spPr>
          <a:xfrm flipH="1">
            <a:off x="10772774" y="6521969"/>
            <a:ext cx="1350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Bahnschrift" panose="020B0502040204020203" pitchFamily="34" charset="0"/>
              </a:rPr>
              <a:t>Group 4 PowerPoint</a:t>
            </a:r>
          </a:p>
          <a:p>
            <a:endParaRPr lang="en-US" altLang="ko-KR" sz="900" dirty="0">
              <a:latin typeface="Bahnschrift" panose="020B0502040204020203" pitchFamily="34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919C640-60A0-9891-9527-81DBBFB72297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F598D0-6B13-8B8B-ECCD-B3637FD208E6}"/>
              </a:ext>
            </a:extLst>
          </p:cNvPr>
          <p:cNvSpPr txBox="1"/>
          <p:nvPr/>
        </p:nvSpPr>
        <p:spPr>
          <a:xfrm>
            <a:off x="228600" y="94536"/>
            <a:ext cx="6811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04 </a:t>
            </a:r>
            <a:r>
              <a:rPr lang="ko-KR" altLang="en-US" sz="3000" dirty="0">
                <a:latin typeface="Segoe UI Black" panose="020B0A02040204020203" pitchFamily="34" charset="0"/>
                <a:ea typeface="Segoe UI Black" panose="020B0A02040204020203" pitchFamily="34" charset="0"/>
              </a:rPr>
              <a:t>실행화면</a:t>
            </a:r>
            <a:r>
              <a:rPr lang="en-US" altLang="ko-KR" sz="2200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2200" dirty="0">
                <a:latin typeface="Segoe UI Black" panose="020B0A02040204020203" pitchFamily="34" charset="0"/>
                <a:ea typeface="Segoe UI Black" panose="020B0A02040204020203" pitchFamily="34" charset="0"/>
              </a:rPr>
              <a:t>각 기능별 생성 이미지 </a:t>
            </a:r>
            <a:r>
              <a:rPr lang="en-US" altLang="ko-KR" sz="2200" dirty="0">
                <a:latin typeface="Segoe UI Black" panose="020B0A02040204020203" pitchFamily="34" charset="0"/>
                <a:ea typeface="Segoe UI Black" panose="020B0A02040204020203" pitchFamily="34" charset="0"/>
              </a:rPr>
              <a:t>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B3F8F1-45A5-8278-D58D-1F1919EB8EC0}"/>
              </a:ext>
            </a:extLst>
          </p:cNvPr>
          <p:cNvSpPr txBox="1"/>
          <p:nvPr/>
        </p:nvSpPr>
        <p:spPr>
          <a:xfrm>
            <a:off x="4031198" y="1508780"/>
            <a:ext cx="838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Image</a:t>
            </a:r>
          </a:p>
          <a:p>
            <a:pPr algn="ctr"/>
            <a:br>
              <a:rPr lang="en-US" altLang="ko-KR" sz="2000" dirty="0">
                <a:solidFill>
                  <a:schemeClr val="bg1"/>
                </a:solidFill>
              </a:rPr>
            </a:br>
            <a:r>
              <a:rPr lang="en-US" altLang="ko-KR" sz="2000" dirty="0">
                <a:solidFill>
                  <a:schemeClr val="bg1"/>
                </a:solidFill>
              </a:rPr>
              <a:t>List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5D40D4-1A0A-E42D-0CC6-E5AA32C76332}"/>
              </a:ext>
            </a:extLst>
          </p:cNvPr>
          <p:cNvSpPr txBox="1"/>
          <p:nvPr/>
        </p:nvSpPr>
        <p:spPr>
          <a:xfrm>
            <a:off x="322895" y="1762695"/>
            <a:ext cx="339826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latin typeface="Garet Bold" panose="020B0600000101010101" charset="0"/>
              </a:rPr>
              <a:t>Text</a:t>
            </a:r>
            <a:r>
              <a:rPr lang="ko-KR" altLang="en-US" sz="2400" dirty="0">
                <a:latin typeface="Garet Bold" panose="020B0600000101010101" charset="0"/>
              </a:rPr>
              <a:t> </a:t>
            </a:r>
            <a:r>
              <a:rPr lang="en-US" altLang="ko-KR" sz="2400" dirty="0">
                <a:latin typeface="Garet Bold" panose="020B0600000101010101" charset="0"/>
              </a:rPr>
              <a:t>To Image</a:t>
            </a:r>
          </a:p>
          <a:p>
            <a:pPr algn="r"/>
            <a:endParaRPr lang="en-US" altLang="ko-KR" sz="1600" dirty="0"/>
          </a:p>
          <a:p>
            <a:pPr algn="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사용자의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프롬포트와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 네거티브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프롬포트를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입력받고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필터와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하이퍼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 파라미터를 적용하여 이미지 생성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2693F071-ACEE-69F5-87EE-66CA4DD268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8" r="567" b="4900"/>
          <a:stretch/>
        </p:blipFill>
        <p:spPr>
          <a:xfrm>
            <a:off x="3978332" y="1409247"/>
            <a:ext cx="8195572" cy="406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400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5D3E1C98-D228-4C1B-4D86-7EE4F3880185}"/>
              </a:ext>
            </a:extLst>
          </p:cNvPr>
          <p:cNvGrpSpPr/>
          <p:nvPr/>
        </p:nvGrpSpPr>
        <p:grpSpPr>
          <a:xfrm>
            <a:off x="3779262" y="838200"/>
            <a:ext cx="8412738" cy="5981694"/>
            <a:chOff x="3779262" y="762000"/>
            <a:chExt cx="8412738" cy="6057894"/>
          </a:xfrm>
        </p:grpSpPr>
        <p:grpSp>
          <p:nvGrpSpPr>
            <p:cNvPr id="34" name="Group 4">
              <a:extLst>
                <a:ext uri="{FF2B5EF4-FFF2-40B4-BE49-F238E27FC236}">
                  <a16:creationId xmlns:a16="http://schemas.microsoft.com/office/drawing/2014/main" id="{9CACF0D9-AA04-1FCC-C3CA-FD53D2887A30}"/>
                </a:ext>
              </a:extLst>
            </p:cNvPr>
            <p:cNvGrpSpPr/>
            <p:nvPr/>
          </p:nvGrpSpPr>
          <p:grpSpPr>
            <a:xfrm>
              <a:off x="3779262" y="762000"/>
              <a:ext cx="8412738" cy="6000745"/>
              <a:chOff x="0" y="0"/>
              <a:chExt cx="2226489" cy="1913890"/>
            </a:xfrm>
          </p:grpSpPr>
          <p:sp>
            <p:nvSpPr>
              <p:cNvPr id="37" name="Freeform 5">
                <a:extLst>
                  <a:ext uri="{FF2B5EF4-FFF2-40B4-BE49-F238E27FC236}">
                    <a16:creationId xmlns:a16="http://schemas.microsoft.com/office/drawing/2014/main" id="{EF229FFD-ABB9-565E-60A0-07789E837464}"/>
                  </a:ext>
                </a:extLst>
              </p:cNvPr>
              <p:cNvSpPr/>
              <p:nvPr/>
            </p:nvSpPr>
            <p:spPr>
              <a:xfrm>
                <a:off x="0" y="0"/>
                <a:ext cx="2226489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2226489" h="1913890">
                    <a:moveTo>
                      <a:pt x="0" y="0"/>
                    </a:moveTo>
                    <a:lnTo>
                      <a:pt x="2226489" y="0"/>
                    </a:lnTo>
                    <a:lnTo>
                      <a:pt x="2226489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D372">
                  <a:alpha val="17647"/>
                </a:srgbClr>
              </a:solidFill>
            </p:spPr>
            <p:txBody>
              <a:bodyPr/>
              <a:lstStyle/>
              <a:p>
                <a:endParaRPr lang="ko-KR" altLang="en-US" sz="505"/>
              </a:p>
            </p:txBody>
          </p:sp>
        </p:grpSp>
        <p:grpSp>
          <p:nvGrpSpPr>
            <p:cNvPr id="35" name="Group 4">
              <a:extLst>
                <a:ext uri="{FF2B5EF4-FFF2-40B4-BE49-F238E27FC236}">
                  <a16:creationId xmlns:a16="http://schemas.microsoft.com/office/drawing/2014/main" id="{85C9A994-067F-D705-3761-F0A3C4970475}"/>
                </a:ext>
              </a:extLst>
            </p:cNvPr>
            <p:cNvGrpSpPr/>
            <p:nvPr/>
          </p:nvGrpSpPr>
          <p:grpSpPr>
            <a:xfrm>
              <a:off x="3779262" y="819149"/>
              <a:ext cx="8412738" cy="6000745"/>
              <a:chOff x="0" y="0"/>
              <a:chExt cx="2226489" cy="1913890"/>
            </a:xfrm>
          </p:grpSpPr>
          <p:sp>
            <p:nvSpPr>
              <p:cNvPr id="36" name="Freeform 5">
                <a:extLst>
                  <a:ext uri="{FF2B5EF4-FFF2-40B4-BE49-F238E27FC236}">
                    <a16:creationId xmlns:a16="http://schemas.microsoft.com/office/drawing/2014/main" id="{7B8850D7-A9CF-E74D-9294-4F80DBE4A5BF}"/>
                  </a:ext>
                </a:extLst>
              </p:cNvPr>
              <p:cNvSpPr/>
              <p:nvPr/>
            </p:nvSpPr>
            <p:spPr>
              <a:xfrm>
                <a:off x="0" y="0"/>
                <a:ext cx="2226489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2226489" h="1913890">
                    <a:moveTo>
                      <a:pt x="0" y="0"/>
                    </a:moveTo>
                    <a:lnTo>
                      <a:pt x="2226489" y="0"/>
                    </a:lnTo>
                    <a:lnTo>
                      <a:pt x="2226489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D372">
                  <a:alpha val="17647"/>
                </a:srgbClr>
              </a:solidFill>
            </p:spPr>
            <p:txBody>
              <a:bodyPr/>
              <a:lstStyle/>
              <a:p>
                <a:endParaRPr lang="ko-KR" altLang="en-US" sz="505"/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D777DE1-5595-2C42-019F-5E6AF45DE5CB}"/>
              </a:ext>
            </a:extLst>
          </p:cNvPr>
          <p:cNvSpPr txBox="1"/>
          <p:nvPr/>
        </p:nvSpPr>
        <p:spPr>
          <a:xfrm flipH="1">
            <a:off x="10772774" y="6521969"/>
            <a:ext cx="1350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Bahnschrift" panose="020B0502040204020203" pitchFamily="34" charset="0"/>
              </a:rPr>
              <a:t>Group 4 PowerPoint</a:t>
            </a:r>
          </a:p>
          <a:p>
            <a:endParaRPr lang="en-US" altLang="ko-KR" sz="900" dirty="0">
              <a:latin typeface="Bahnschrift" panose="020B0502040204020203" pitchFamily="34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919C640-60A0-9891-9527-81DBBFB72297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B3F8F1-45A5-8278-D58D-1F1919EB8EC0}"/>
              </a:ext>
            </a:extLst>
          </p:cNvPr>
          <p:cNvSpPr txBox="1"/>
          <p:nvPr/>
        </p:nvSpPr>
        <p:spPr>
          <a:xfrm>
            <a:off x="4031198" y="1508780"/>
            <a:ext cx="838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Image</a:t>
            </a:r>
          </a:p>
          <a:p>
            <a:pPr algn="ctr"/>
            <a:br>
              <a:rPr lang="en-US" altLang="ko-KR" sz="2000" dirty="0">
                <a:solidFill>
                  <a:schemeClr val="bg1"/>
                </a:solidFill>
              </a:rPr>
            </a:br>
            <a:r>
              <a:rPr lang="en-US" altLang="ko-KR" sz="2000" dirty="0">
                <a:solidFill>
                  <a:schemeClr val="bg1"/>
                </a:solidFill>
              </a:rPr>
              <a:t>List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6961F9-7883-BA46-6B7F-41453430C1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" t="7530" r="547" b="5464"/>
          <a:stretch/>
        </p:blipFill>
        <p:spPr>
          <a:xfrm>
            <a:off x="3978332" y="1409248"/>
            <a:ext cx="8195572" cy="40771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5D40D4-1A0A-E42D-0CC6-E5AA32C76332}"/>
              </a:ext>
            </a:extLst>
          </p:cNvPr>
          <p:cNvSpPr txBox="1"/>
          <p:nvPr/>
        </p:nvSpPr>
        <p:spPr>
          <a:xfrm>
            <a:off x="152400" y="1762695"/>
            <a:ext cx="3568757" cy="2516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latin typeface="Garet Bold" panose="020B0600000101010101" charset="0"/>
              </a:rPr>
              <a:t>Image</a:t>
            </a:r>
            <a:r>
              <a:rPr lang="ko-KR" altLang="en-US" sz="2400" dirty="0">
                <a:latin typeface="Garet Bold" panose="020B0600000101010101" charset="0"/>
              </a:rPr>
              <a:t> </a:t>
            </a:r>
            <a:r>
              <a:rPr lang="en-US" altLang="ko-KR" sz="2400" dirty="0">
                <a:latin typeface="Garet Bold" panose="020B0600000101010101" charset="0"/>
              </a:rPr>
              <a:t>To Image</a:t>
            </a:r>
          </a:p>
          <a:p>
            <a:pPr algn="r"/>
            <a:endParaRPr lang="en-US" altLang="ko-KR" sz="1600" dirty="0"/>
          </a:p>
          <a:p>
            <a:pPr algn="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사용자가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프롬포트와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 네거티브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프롬포트를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 입력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필터와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하이퍼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 파라미터를 적용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사용자가 그린 것을 토대로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좀 더 정교한 이미지 생성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5D3ECB-6B89-7BFE-D798-5303E97760B5}"/>
              </a:ext>
            </a:extLst>
          </p:cNvPr>
          <p:cNvSpPr txBox="1"/>
          <p:nvPr/>
        </p:nvSpPr>
        <p:spPr>
          <a:xfrm>
            <a:off x="228600" y="94536"/>
            <a:ext cx="6811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04 </a:t>
            </a:r>
            <a:r>
              <a:rPr lang="ko-KR" altLang="en-US" sz="3000" dirty="0">
                <a:latin typeface="Segoe UI Black" panose="020B0A02040204020203" pitchFamily="34" charset="0"/>
                <a:ea typeface="Segoe UI Black" panose="020B0A02040204020203" pitchFamily="34" charset="0"/>
              </a:rPr>
              <a:t>실행화면</a:t>
            </a:r>
            <a:r>
              <a:rPr lang="en-US" altLang="ko-KR" sz="2200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2200" dirty="0">
                <a:latin typeface="Segoe UI Black" panose="020B0A02040204020203" pitchFamily="34" charset="0"/>
                <a:ea typeface="Segoe UI Black" panose="020B0A02040204020203" pitchFamily="34" charset="0"/>
              </a:rPr>
              <a:t>각 기능별 생성 이미지 </a:t>
            </a:r>
            <a:r>
              <a:rPr lang="en-US" altLang="ko-KR" sz="2200" dirty="0">
                <a:latin typeface="Segoe UI Black" panose="020B0A02040204020203" pitchFamily="34" charset="0"/>
                <a:ea typeface="Segoe UI Black" panose="020B0A02040204020203" pitchFamily="34" charset="0"/>
              </a:rPr>
              <a:t>2)</a:t>
            </a:r>
          </a:p>
        </p:txBody>
      </p:sp>
    </p:spTree>
    <p:extLst>
      <p:ext uri="{BB962C8B-B14F-4D97-AF65-F5344CB8AC3E}">
        <p14:creationId xmlns:p14="http://schemas.microsoft.com/office/powerpoint/2010/main" val="521564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D777DE1-5595-2C42-019F-5E6AF45DE5CB}"/>
              </a:ext>
            </a:extLst>
          </p:cNvPr>
          <p:cNvSpPr txBox="1"/>
          <p:nvPr/>
        </p:nvSpPr>
        <p:spPr>
          <a:xfrm flipH="1">
            <a:off x="10772774" y="6426718"/>
            <a:ext cx="1350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Bahnschrift" panose="020B0502040204020203" pitchFamily="34" charset="0"/>
              </a:rPr>
              <a:t>Group 4 PowerPoint</a:t>
            </a:r>
          </a:p>
          <a:p>
            <a:endParaRPr lang="en-US" altLang="ko-KR" sz="900" dirty="0">
              <a:latin typeface="Bahnschrift" panose="020B0502040204020203" pitchFamily="34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919C640-60A0-9891-9527-81DBBFB72297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AF45D8B-152F-6333-97A4-5A1A6334A93F}"/>
              </a:ext>
            </a:extLst>
          </p:cNvPr>
          <p:cNvSpPr txBox="1"/>
          <p:nvPr/>
        </p:nvSpPr>
        <p:spPr>
          <a:xfrm>
            <a:off x="762000" y="1732045"/>
            <a:ext cx="28194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 err="1">
                <a:latin typeface="Garet Bold" panose="020B0600000101010101" charset="0"/>
              </a:rPr>
              <a:t>InPainting</a:t>
            </a:r>
            <a:endParaRPr lang="en-US" altLang="ko-KR" sz="2400" dirty="0">
              <a:latin typeface="Garet Bold" panose="020B0600000101010101" charset="0"/>
            </a:endParaRPr>
          </a:p>
          <a:p>
            <a:endParaRPr lang="en-US" altLang="ko-KR" sz="1600" dirty="0"/>
          </a:p>
          <a:p>
            <a:pPr algn="r">
              <a:lnSpc>
                <a:spcPct val="150000"/>
              </a:lnSpc>
            </a:pPr>
            <a:r>
              <a:rPr lang="ko-KR" altLang="en-US" sz="1600" kern="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생성된 이미지를 해치지 않으며 수정하고 싶은 부분만 수정하여 이미지 생성</a:t>
            </a:r>
            <a:r>
              <a:rPr lang="en-US" altLang="ko-KR" sz="1600" kern="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endParaRPr lang="ko-KR" altLang="en-US" sz="16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algn="r"/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3FA6960-86F4-C905-0F37-AA41B98C79A9}"/>
              </a:ext>
            </a:extLst>
          </p:cNvPr>
          <p:cNvGrpSpPr/>
          <p:nvPr/>
        </p:nvGrpSpPr>
        <p:grpSpPr>
          <a:xfrm>
            <a:off x="3779262" y="838200"/>
            <a:ext cx="8412738" cy="5981694"/>
            <a:chOff x="3779262" y="762000"/>
            <a:chExt cx="8412738" cy="6057894"/>
          </a:xfrm>
        </p:grpSpPr>
        <p:grpSp>
          <p:nvGrpSpPr>
            <p:cNvPr id="20" name="Group 4">
              <a:extLst>
                <a:ext uri="{FF2B5EF4-FFF2-40B4-BE49-F238E27FC236}">
                  <a16:creationId xmlns:a16="http://schemas.microsoft.com/office/drawing/2014/main" id="{C14006A3-D3F2-4F70-DF7C-32607A59F726}"/>
                </a:ext>
              </a:extLst>
            </p:cNvPr>
            <p:cNvGrpSpPr/>
            <p:nvPr/>
          </p:nvGrpSpPr>
          <p:grpSpPr>
            <a:xfrm>
              <a:off x="3779262" y="762000"/>
              <a:ext cx="8412738" cy="6000745"/>
              <a:chOff x="0" y="0"/>
              <a:chExt cx="2226489" cy="1913890"/>
            </a:xfrm>
          </p:grpSpPr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924219C6-E798-DC3A-CABD-67D11BD38173}"/>
                  </a:ext>
                </a:extLst>
              </p:cNvPr>
              <p:cNvSpPr/>
              <p:nvPr/>
            </p:nvSpPr>
            <p:spPr>
              <a:xfrm>
                <a:off x="0" y="0"/>
                <a:ext cx="2226489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2226489" h="1913890">
                    <a:moveTo>
                      <a:pt x="0" y="0"/>
                    </a:moveTo>
                    <a:lnTo>
                      <a:pt x="2226489" y="0"/>
                    </a:lnTo>
                    <a:lnTo>
                      <a:pt x="2226489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D372">
                  <a:alpha val="17647"/>
                </a:srgbClr>
              </a:solidFill>
            </p:spPr>
            <p:txBody>
              <a:bodyPr/>
              <a:lstStyle/>
              <a:p>
                <a:endParaRPr lang="ko-KR" altLang="en-US" sz="505"/>
              </a:p>
            </p:txBody>
          </p:sp>
        </p:grpSp>
        <p:grpSp>
          <p:nvGrpSpPr>
            <p:cNvPr id="22" name="Group 4">
              <a:extLst>
                <a:ext uri="{FF2B5EF4-FFF2-40B4-BE49-F238E27FC236}">
                  <a16:creationId xmlns:a16="http://schemas.microsoft.com/office/drawing/2014/main" id="{D7A7E453-3982-DF7C-83BB-6AD830E15681}"/>
                </a:ext>
              </a:extLst>
            </p:cNvPr>
            <p:cNvGrpSpPr/>
            <p:nvPr/>
          </p:nvGrpSpPr>
          <p:grpSpPr>
            <a:xfrm>
              <a:off x="3779262" y="819149"/>
              <a:ext cx="8412738" cy="6000745"/>
              <a:chOff x="0" y="0"/>
              <a:chExt cx="2226489" cy="1913890"/>
            </a:xfrm>
          </p:grpSpPr>
          <p:sp>
            <p:nvSpPr>
              <p:cNvPr id="23" name="Freeform 5">
                <a:extLst>
                  <a:ext uri="{FF2B5EF4-FFF2-40B4-BE49-F238E27FC236}">
                    <a16:creationId xmlns:a16="http://schemas.microsoft.com/office/drawing/2014/main" id="{6B022716-BA87-42AB-B492-526806EC86BE}"/>
                  </a:ext>
                </a:extLst>
              </p:cNvPr>
              <p:cNvSpPr/>
              <p:nvPr/>
            </p:nvSpPr>
            <p:spPr>
              <a:xfrm>
                <a:off x="0" y="0"/>
                <a:ext cx="2226489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2226489" h="1913890">
                    <a:moveTo>
                      <a:pt x="0" y="0"/>
                    </a:moveTo>
                    <a:lnTo>
                      <a:pt x="2226489" y="0"/>
                    </a:lnTo>
                    <a:lnTo>
                      <a:pt x="2226489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D372">
                  <a:alpha val="17647"/>
                </a:srgbClr>
              </a:solidFill>
            </p:spPr>
            <p:txBody>
              <a:bodyPr/>
              <a:lstStyle/>
              <a:p>
                <a:endParaRPr lang="ko-KR" altLang="en-US" sz="505"/>
              </a:p>
            </p:txBody>
          </p:sp>
        </p:grp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5497B80A-891E-264B-6BCF-5A9B7E3268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615" r="1204" b="5471"/>
          <a:stretch/>
        </p:blipFill>
        <p:spPr>
          <a:xfrm>
            <a:off x="3931662" y="1332069"/>
            <a:ext cx="8260338" cy="40781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C62734-62E4-D6AC-49F3-9ED784C8C700}"/>
              </a:ext>
            </a:extLst>
          </p:cNvPr>
          <p:cNvSpPr txBox="1"/>
          <p:nvPr/>
        </p:nvSpPr>
        <p:spPr>
          <a:xfrm>
            <a:off x="228600" y="94536"/>
            <a:ext cx="6811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04 </a:t>
            </a:r>
            <a:r>
              <a:rPr lang="ko-KR" altLang="en-US" sz="3000" dirty="0">
                <a:latin typeface="Segoe UI Black" panose="020B0A02040204020203" pitchFamily="34" charset="0"/>
                <a:ea typeface="Segoe UI Black" panose="020B0A02040204020203" pitchFamily="34" charset="0"/>
              </a:rPr>
              <a:t>실행화면</a:t>
            </a:r>
            <a:r>
              <a:rPr lang="en-US" altLang="ko-KR" sz="2200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2200" dirty="0">
                <a:latin typeface="Segoe UI Black" panose="020B0A02040204020203" pitchFamily="34" charset="0"/>
                <a:ea typeface="Segoe UI Black" panose="020B0A02040204020203" pitchFamily="34" charset="0"/>
              </a:rPr>
              <a:t>각 기능별 생성 이미지 </a:t>
            </a:r>
            <a:r>
              <a:rPr lang="en-US" altLang="ko-KR" sz="2200" dirty="0">
                <a:latin typeface="Segoe UI Black" panose="020B0A02040204020203" pitchFamily="34" charset="0"/>
                <a:ea typeface="Segoe UI Black" panose="020B0A02040204020203" pitchFamily="34" charset="0"/>
              </a:rPr>
              <a:t>1)</a:t>
            </a:r>
          </a:p>
        </p:txBody>
      </p:sp>
    </p:spTree>
    <p:extLst>
      <p:ext uri="{BB962C8B-B14F-4D97-AF65-F5344CB8AC3E}">
        <p14:creationId xmlns:p14="http://schemas.microsoft.com/office/powerpoint/2010/main" val="3688235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378309AA-A26B-DB98-87F8-48523569C469}"/>
              </a:ext>
            </a:extLst>
          </p:cNvPr>
          <p:cNvGrpSpPr/>
          <p:nvPr/>
        </p:nvGrpSpPr>
        <p:grpSpPr>
          <a:xfrm>
            <a:off x="3779262" y="838200"/>
            <a:ext cx="8412738" cy="5981694"/>
            <a:chOff x="3779262" y="762000"/>
            <a:chExt cx="8412738" cy="6057894"/>
          </a:xfrm>
        </p:grpSpPr>
        <p:grpSp>
          <p:nvGrpSpPr>
            <p:cNvPr id="20" name="Group 4">
              <a:extLst>
                <a:ext uri="{FF2B5EF4-FFF2-40B4-BE49-F238E27FC236}">
                  <a16:creationId xmlns:a16="http://schemas.microsoft.com/office/drawing/2014/main" id="{526DE38C-9F20-FAA0-E362-867A44D438F6}"/>
                </a:ext>
              </a:extLst>
            </p:cNvPr>
            <p:cNvGrpSpPr/>
            <p:nvPr/>
          </p:nvGrpSpPr>
          <p:grpSpPr>
            <a:xfrm>
              <a:off x="3779262" y="762000"/>
              <a:ext cx="8412738" cy="6000745"/>
              <a:chOff x="0" y="0"/>
              <a:chExt cx="2226489" cy="1913890"/>
            </a:xfrm>
          </p:grpSpPr>
          <p:sp>
            <p:nvSpPr>
              <p:cNvPr id="23" name="Freeform 5">
                <a:extLst>
                  <a:ext uri="{FF2B5EF4-FFF2-40B4-BE49-F238E27FC236}">
                    <a16:creationId xmlns:a16="http://schemas.microsoft.com/office/drawing/2014/main" id="{5BD2D2E5-65AC-B82E-F15D-8093A7C72A49}"/>
                  </a:ext>
                </a:extLst>
              </p:cNvPr>
              <p:cNvSpPr/>
              <p:nvPr/>
            </p:nvSpPr>
            <p:spPr>
              <a:xfrm>
                <a:off x="0" y="0"/>
                <a:ext cx="2226489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2226489" h="1913890">
                    <a:moveTo>
                      <a:pt x="0" y="0"/>
                    </a:moveTo>
                    <a:lnTo>
                      <a:pt x="2226489" y="0"/>
                    </a:lnTo>
                    <a:lnTo>
                      <a:pt x="2226489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D372">
                  <a:alpha val="17647"/>
                </a:srgbClr>
              </a:solidFill>
            </p:spPr>
            <p:txBody>
              <a:bodyPr/>
              <a:lstStyle/>
              <a:p>
                <a:endParaRPr lang="ko-KR" altLang="en-US" sz="505"/>
              </a:p>
            </p:txBody>
          </p:sp>
        </p:grpSp>
        <p:grpSp>
          <p:nvGrpSpPr>
            <p:cNvPr id="21" name="Group 4">
              <a:extLst>
                <a:ext uri="{FF2B5EF4-FFF2-40B4-BE49-F238E27FC236}">
                  <a16:creationId xmlns:a16="http://schemas.microsoft.com/office/drawing/2014/main" id="{B594C262-9DD1-0CC1-B702-BF9CCF039CC5}"/>
                </a:ext>
              </a:extLst>
            </p:cNvPr>
            <p:cNvGrpSpPr/>
            <p:nvPr/>
          </p:nvGrpSpPr>
          <p:grpSpPr>
            <a:xfrm>
              <a:off x="3779262" y="819149"/>
              <a:ext cx="8412738" cy="6000745"/>
              <a:chOff x="0" y="0"/>
              <a:chExt cx="2226489" cy="1913890"/>
            </a:xfrm>
          </p:grpSpPr>
          <p:sp>
            <p:nvSpPr>
              <p:cNvPr id="22" name="Freeform 5">
                <a:extLst>
                  <a:ext uri="{FF2B5EF4-FFF2-40B4-BE49-F238E27FC236}">
                    <a16:creationId xmlns:a16="http://schemas.microsoft.com/office/drawing/2014/main" id="{AD204037-7A26-2913-4756-EC18B96F1A5D}"/>
                  </a:ext>
                </a:extLst>
              </p:cNvPr>
              <p:cNvSpPr/>
              <p:nvPr/>
            </p:nvSpPr>
            <p:spPr>
              <a:xfrm>
                <a:off x="0" y="0"/>
                <a:ext cx="2226489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2226489" h="1913890">
                    <a:moveTo>
                      <a:pt x="0" y="0"/>
                    </a:moveTo>
                    <a:lnTo>
                      <a:pt x="2226489" y="0"/>
                    </a:lnTo>
                    <a:lnTo>
                      <a:pt x="2226489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D372">
                  <a:alpha val="17647"/>
                </a:srgbClr>
              </a:solidFill>
            </p:spPr>
            <p:txBody>
              <a:bodyPr/>
              <a:lstStyle/>
              <a:p>
                <a:endParaRPr lang="ko-KR" altLang="en-US" sz="505"/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D777DE1-5595-2C42-019F-5E6AF45DE5CB}"/>
              </a:ext>
            </a:extLst>
          </p:cNvPr>
          <p:cNvSpPr txBox="1"/>
          <p:nvPr/>
        </p:nvSpPr>
        <p:spPr>
          <a:xfrm flipH="1">
            <a:off x="10772774" y="6521969"/>
            <a:ext cx="1350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Bahnschrift" panose="020B0502040204020203" pitchFamily="34" charset="0"/>
              </a:rPr>
              <a:t>Group 4 PowerPoint</a:t>
            </a:r>
          </a:p>
          <a:p>
            <a:endParaRPr lang="en-US" altLang="ko-KR" sz="900" dirty="0">
              <a:latin typeface="Bahnschrift" panose="020B0502040204020203" pitchFamily="34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919C640-60A0-9891-9527-81DBBFB72297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B3F8F1-45A5-8278-D58D-1F1919EB8EC0}"/>
              </a:ext>
            </a:extLst>
          </p:cNvPr>
          <p:cNvSpPr txBox="1"/>
          <p:nvPr/>
        </p:nvSpPr>
        <p:spPr>
          <a:xfrm>
            <a:off x="4031198" y="1508780"/>
            <a:ext cx="838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Image</a:t>
            </a:r>
          </a:p>
          <a:p>
            <a:pPr algn="ctr"/>
            <a:br>
              <a:rPr lang="en-US" altLang="ko-KR" sz="2000" dirty="0">
                <a:solidFill>
                  <a:schemeClr val="bg1"/>
                </a:solidFill>
              </a:rPr>
            </a:br>
            <a:r>
              <a:rPr lang="en-US" altLang="ko-KR" sz="2000" dirty="0">
                <a:solidFill>
                  <a:schemeClr val="bg1"/>
                </a:solidFill>
              </a:rPr>
              <a:t>List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306050-296F-BC96-ED2E-993657A6C8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" t="7778" r="567" b="4444"/>
          <a:stretch/>
        </p:blipFill>
        <p:spPr>
          <a:xfrm>
            <a:off x="3949757" y="1409250"/>
            <a:ext cx="8242243" cy="40771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BE18476-E367-D08D-8CB7-19854F8AEF84}"/>
              </a:ext>
            </a:extLst>
          </p:cNvPr>
          <p:cNvSpPr txBox="1"/>
          <p:nvPr/>
        </p:nvSpPr>
        <p:spPr>
          <a:xfrm>
            <a:off x="762000" y="1732045"/>
            <a:ext cx="2819400" cy="325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latin typeface="Garet Bold" panose="020B0600000101010101" charset="0"/>
              </a:rPr>
              <a:t>Open Pose</a:t>
            </a:r>
          </a:p>
          <a:p>
            <a:endParaRPr lang="en-US" altLang="ko-KR" sz="1600" dirty="0"/>
          </a:p>
          <a:p>
            <a:pPr algn="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파일 선택을 한 뒤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선택한 파일의 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포즈를 토대로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사용자가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입련한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프롬포트와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네거티브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프롬포트를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 적용하여 이미지 생성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D6642C-37DB-EE63-CF8C-E7E28E565067}"/>
              </a:ext>
            </a:extLst>
          </p:cNvPr>
          <p:cNvSpPr txBox="1"/>
          <p:nvPr/>
        </p:nvSpPr>
        <p:spPr>
          <a:xfrm>
            <a:off x="228600" y="94536"/>
            <a:ext cx="6811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04 </a:t>
            </a:r>
            <a:r>
              <a:rPr lang="ko-KR" altLang="en-US" sz="3000" dirty="0">
                <a:latin typeface="Segoe UI Black" panose="020B0A02040204020203" pitchFamily="34" charset="0"/>
                <a:ea typeface="Segoe UI Black" panose="020B0A02040204020203" pitchFamily="34" charset="0"/>
              </a:rPr>
              <a:t>실행화면</a:t>
            </a:r>
            <a:r>
              <a:rPr lang="en-US" altLang="ko-KR" sz="2200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2200" dirty="0">
                <a:latin typeface="Segoe UI Black" panose="020B0A02040204020203" pitchFamily="34" charset="0"/>
                <a:ea typeface="Segoe UI Black" panose="020B0A02040204020203" pitchFamily="34" charset="0"/>
              </a:rPr>
              <a:t>각 기능별 생성 이미지 </a:t>
            </a:r>
            <a:r>
              <a:rPr lang="en-US" altLang="ko-KR" sz="2200" dirty="0">
                <a:latin typeface="Segoe UI Black" panose="020B0A02040204020203" pitchFamily="34" charset="0"/>
                <a:ea typeface="Segoe UI Black" panose="020B0A02040204020203" pitchFamily="34" charset="0"/>
              </a:rPr>
              <a:t>1)</a:t>
            </a:r>
          </a:p>
        </p:txBody>
      </p:sp>
    </p:spTree>
    <p:extLst>
      <p:ext uri="{BB962C8B-B14F-4D97-AF65-F5344CB8AC3E}">
        <p14:creationId xmlns:p14="http://schemas.microsoft.com/office/powerpoint/2010/main" val="3635249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D777DE1-5595-2C42-019F-5E6AF45DE5CB}"/>
              </a:ext>
            </a:extLst>
          </p:cNvPr>
          <p:cNvSpPr txBox="1"/>
          <p:nvPr/>
        </p:nvSpPr>
        <p:spPr>
          <a:xfrm flipH="1">
            <a:off x="10772774" y="6521969"/>
            <a:ext cx="1350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Bahnschrift" panose="020B0502040204020203" pitchFamily="34" charset="0"/>
              </a:rPr>
              <a:t>Group 4 PowerPoint</a:t>
            </a:r>
          </a:p>
          <a:p>
            <a:endParaRPr lang="en-US" altLang="ko-KR" sz="900" dirty="0">
              <a:latin typeface="Bahnschrift" panose="020B0502040204020203" pitchFamily="34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B357068-E72D-4610-2BF8-CA4EE3D90EE8}"/>
              </a:ext>
            </a:extLst>
          </p:cNvPr>
          <p:cNvCxnSpPr>
            <a:cxnSpLocks/>
          </p:cNvCxnSpPr>
          <p:nvPr/>
        </p:nvCxnSpPr>
        <p:spPr>
          <a:xfrm flipH="1">
            <a:off x="199071" y="6641001"/>
            <a:ext cx="10573703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919C640-60A0-9891-9527-81DBBFB72297}"/>
              </a:ext>
            </a:extLst>
          </p:cNvPr>
          <p:cNvCxnSpPr>
            <a:cxnSpLocks/>
          </p:cNvCxnSpPr>
          <p:nvPr/>
        </p:nvCxnSpPr>
        <p:spPr>
          <a:xfrm>
            <a:off x="450131" y="334409"/>
            <a:ext cx="11541843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F598D0-6B13-8B8B-ECCD-B3637FD208E6}"/>
              </a:ext>
            </a:extLst>
          </p:cNvPr>
          <p:cNvSpPr txBox="1"/>
          <p:nvPr/>
        </p:nvSpPr>
        <p:spPr>
          <a:xfrm>
            <a:off x="304800" y="435114"/>
            <a:ext cx="472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04 </a:t>
            </a:r>
            <a:r>
              <a:rPr lang="ko-KR" altLang="en-US" sz="3000" dirty="0">
                <a:latin typeface="Segoe UI Black" panose="020B0A02040204020203" pitchFamily="34" charset="0"/>
                <a:ea typeface="Segoe UI Black" panose="020B0A02040204020203" pitchFamily="34" charset="0"/>
              </a:rPr>
              <a:t>결론</a:t>
            </a:r>
            <a:endParaRPr lang="en-US" altLang="ko-KR" sz="3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B3F8F1-45A5-8278-D58D-1F1919EB8EC0}"/>
              </a:ext>
            </a:extLst>
          </p:cNvPr>
          <p:cNvSpPr txBox="1"/>
          <p:nvPr/>
        </p:nvSpPr>
        <p:spPr>
          <a:xfrm>
            <a:off x="251936" y="1508780"/>
            <a:ext cx="838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Image</a:t>
            </a:r>
          </a:p>
          <a:p>
            <a:pPr algn="ctr"/>
            <a:br>
              <a:rPr lang="en-US" altLang="ko-KR" sz="2000" dirty="0">
                <a:solidFill>
                  <a:schemeClr val="bg1"/>
                </a:solidFill>
              </a:rPr>
            </a:br>
            <a:r>
              <a:rPr lang="en-US" altLang="ko-KR" sz="2000" dirty="0">
                <a:solidFill>
                  <a:schemeClr val="bg1"/>
                </a:solidFill>
              </a:rPr>
              <a:t>List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8EA93C99-2AA9-9588-24D6-D25DF88CFF90}"/>
              </a:ext>
            </a:extLst>
          </p:cNvPr>
          <p:cNvGrpSpPr/>
          <p:nvPr/>
        </p:nvGrpSpPr>
        <p:grpSpPr>
          <a:xfrm>
            <a:off x="1524000" y="1333500"/>
            <a:ext cx="4572000" cy="5143500"/>
            <a:chOff x="0" y="0"/>
            <a:chExt cx="1701236" cy="191389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CF34C3E-ACDD-24A3-F562-8EC3D590168B}"/>
                </a:ext>
              </a:extLst>
            </p:cNvPr>
            <p:cNvSpPr/>
            <p:nvPr/>
          </p:nvSpPr>
          <p:spPr>
            <a:xfrm>
              <a:off x="0" y="0"/>
              <a:ext cx="1701235" cy="1913890"/>
            </a:xfrm>
            <a:custGeom>
              <a:avLst/>
              <a:gdLst/>
              <a:ahLst/>
              <a:cxnLst/>
              <a:rect l="l" t="t" r="r" b="b"/>
              <a:pathLst>
                <a:path w="1701235" h="1913890">
                  <a:moveTo>
                    <a:pt x="0" y="0"/>
                  </a:moveTo>
                  <a:lnTo>
                    <a:pt x="1701235" y="0"/>
                  </a:lnTo>
                  <a:lnTo>
                    <a:pt x="170123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D372">
                <a:alpha val="17647"/>
              </a:srgbClr>
            </a:solidFill>
          </p:spPr>
          <p:txBody>
            <a:bodyPr/>
            <a:lstStyle/>
            <a:p>
              <a:endParaRPr lang="ko-KR" altLang="en-US" sz="505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2D57E602-3AF3-485B-220C-FC489EAB82D4}"/>
              </a:ext>
            </a:extLst>
          </p:cNvPr>
          <p:cNvGrpSpPr/>
          <p:nvPr/>
        </p:nvGrpSpPr>
        <p:grpSpPr>
          <a:xfrm>
            <a:off x="6096000" y="1333500"/>
            <a:ext cx="4572000" cy="5143500"/>
            <a:chOff x="0" y="0"/>
            <a:chExt cx="1701236" cy="191389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534B0F7-AE33-CCAC-74B1-B9DA02608E19}"/>
                </a:ext>
              </a:extLst>
            </p:cNvPr>
            <p:cNvSpPr/>
            <p:nvPr/>
          </p:nvSpPr>
          <p:spPr>
            <a:xfrm>
              <a:off x="0" y="0"/>
              <a:ext cx="1701235" cy="1913890"/>
            </a:xfrm>
            <a:custGeom>
              <a:avLst/>
              <a:gdLst/>
              <a:ahLst/>
              <a:cxnLst/>
              <a:rect l="l" t="t" r="r" b="b"/>
              <a:pathLst>
                <a:path w="1701235" h="1913890">
                  <a:moveTo>
                    <a:pt x="0" y="0"/>
                  </a:moveTo>
                  <a:lnTo>
                    <a:pt x="1701235" y="0"/>
                  </a:lnTo>
                  <a:lnTo>
                    <a:pt x="170123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DDDDD">
                <a:alpha val="17647"/>
              </a:srgbClr>
            </a:solidFill>
          </p:spPr>
          <p:txBody>
            <a:bodyPr/>
            <a:lstStyle/>
            <a:p>
              <a:endParaRPr lang="ko-KR" altLang="en-US" sz="505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BF1AF15-10D4-D24A-FB66-230038586DFD}"/>
              </a:ext>
            </a:extLst>
          </p:cNvPr>
          <p:cNvSpPr txBox="1"/>
          <p:nvPr/>
        </p:nvSpPr>
        <p:spPr>
          <a:xfrm>
            <a:off x="2133122" y="2018981"/>
            <a:ext cx="3505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Papago </a:t>
            </a:r>
            <a:r>
              <a:rPr lang="en-US" altLang="ko-KR" sz="1200" dirty="0" err="1">
                <a:latin typeface="+mn-ea"/>
              </a:rPr>
              <a:t>api</a:t>
            </a:r>
            <a:r>
              <a:rPr lang="ko-KR" altLang="en-US" sz="1200" dirty="0" err="1">
                <a:latin typeface="+mn-ea"/>
              </a:rPr>
              <a:t>를</a:t>
            </a:r>
            <a:r>
              <a:rPr lang="ko-KR" altLang="en-US" sz="1200" dirty="0">
                <a:latin typeface="+mn-ea"/>
              </a:rPr>
              <a:t> 사용하여 생성 이미지의 프롬프트 값을 한국어로 사용해도 작동할 수 있게 만들었다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algn="ctr"/>
            <a:endParaRPr lang="en-US" altLang="ko-KR" sz="12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701A50-CB64-DB7C-0239-791E5CA1A9C4}"/>
              </a:ext>
            </a:extLst>
          </p:cNvPr>
          <p:cNvSpPr txBox="1"/>
          <p:nvPr/>
        </p:nvSpPr>
        <p:spPr>
          <a:xfrm>
            <a:off x="3276600" y="1401633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/>
              <a:t>결과물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9EFA27-BAFA-9A47-6612-425B1FE09001}"/>
              </a:ext>
            </a:extLst>
          </p:cNvPr>
          <p:cNvSpPr txBox="1"/>
          <p:nvPr/>
        </p:nvSpPr>
        <p:spPr>
          <a:xfrm>
            <a:off x="7772400" y="1401633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/>
              <a:t>개선사항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CDEDB8-6DAF-9C85-3EB9-CFF5D6347D10}"/>
              </a:ext>
            </a:extLst>
          </p:cNvPr>
          <p:cNvSpPr txBox="1"/>
          <p:nvPr/>
        </p:nvSpPr>
        <p:spPr>
          <a:xfrm>
            <a:off x="2133600" y="3048000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다양한 필터를 적용하여 사용자가 생각하지 못 했던 그림체에 대해서도 인식할 수 있게끔 했다</a:t>
            </a:r>
            <a:r>
              <a:rPr lang="en-US" altLang="ko-KR" sz="1200" dirty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936DF0-87DB-92F3-A8B3-633D77E8FBD4}"/>
              </a:ext>
            </a:extLst>
          </p:cNvPr>
          <p:cNvSpPr txBox="1"/>
          <p:nvPr/>
        </p:nvSpPr>
        <p:spPr>
          <a:xfrm>
            <a:off x="2133122" y="3833234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hire </a:t>
            </a:r>
            <a:r>
              <a:rPr lang="en-US" altLang="ko-KR" sz="1200" dirty="0" err="1">
                <a:latin typeface="+mn-ea"/>
              </a:rPr>
              <a:t>res.fix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기능을 추가하여 생성되는 이미지의 품질을 높였다</a:t>
            </a:r>
            <a:r>
              <a:rPr lang="en-US" altLang="ko-KR" sz="1200" dirty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FC1735-C9A3-1DFB-E9CA-F9D358A7F450}"/>
              </a:ext>
            </a:extLst>
          </p:cNvPr>
          <p:cNvSpPr txBox="1"/>
          <p:nvPr/>
        </p:nvSpPr>
        <p:spPr>
          <a:xfrm>
            <a:off x="2132644" y="4724400"/>
            <a:ext cx="3505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kern="0" dirty="0">
                <a:ln w="0"/>
                <a:latin typeface="+mn-ea"/>
              </a:rPr>
              <a:t>img2img </a:t>
            </a:r>
            <a:r>
              <a:rPr lang="ko-KR" altLang="en-US" sz="1200" kern="0" dirty="0">
                <a:ln w="0"/>
                <a:latin typeface="+mn-ea"/>
              </a:rPr>
              <a:t>기능을 통해 미세조정도 가능하며 원하는 포즈를 통해 이미지를 생성할 수 있는 </a:t>
            </a:r>
            <a:r>
              <a:rPr lang="ko-KR" altLang="en-US" sz="1200" kern="0" dirty="0" err="1">
                <a:ln w="0"/>
                <a:latin typeface="+mn-ea"/>
              </a:rPr>
              <a:t>오픈포즈</a:t>
            </a:r>
            <a:r>
              <a:rPr lang="en-US" altLang="ko-KR" sz="1200" kern="0" dirty="0">
                <a:ln w="0"/>
                <a:latin typeface="+mn-ea"/>
              </a:rPr>
              <a:t>, </a:t>
            </a:r>
            <a:r>
              <a:rPr lang="ko-KR" altLang="en-US" sz="1200" kern="0" dirty="0">
                <a:ln w="0"/>
                <a:latin typeface="+mn-ea"/>
              </a:rPr>
              <a:t>생성된 이미지를 해치지 않으며 수정하고 싶은 부분만 수정해주는 인페인팅 기능도 추가하였다</a:t>
            </a:r>
            <a:r>
              <a:rPr lang="en-US" altLang="ko-KR" sz="1200" kern="0" dirty="0">
                <a:ln w="0"/>
                <a:latin typeface="+mn-ea"/>
              </a:rPr>
              <a:t>.</a:t>
            </a:r>
            <a:endParaRPr lang="ko-KR" altLang="en-US" sz="1200" kern="0" dirty="0">
              <a:ln w="0"/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514EBF-E2FD-9931-3F67-2F1A5104DB97}"/>
              </a:ext>
            </a:extLst>
          </p:cNvPr>
          <p:cNvSpPr txBox="1"/>
          <p:nvPr/>
        </p:nvSpPr>
        <p:spPr>
          <a:xfrm>
            <a:off x="6477000" y="2018981"/>
            <a:ext cx="358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여러 컨트롤넷 이미지를 받아들여 좀 더 선명한 이미지를 얻을 수 있게 </a:t>
            </a:r>
            <a:r>
              <a:rPr lang="ko-KR" altLang="en-US" sz="1200" dirty="0" err="1">
                <a:latin typeface="+mn-ea"/>
              </a:rPr>
              <a:t>멀티컨트롤넷</a:t>
            </a:r>
            <a:r>
              <a:rPr lang="ko-KR" altLang="en-US" sz="1200" dirty="0">
                <a:latin typeface="+mn-ea"/>
              </a:rPr>
              <a:t> 기능 추가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3B9026-ED09-DDC8-756C-6E6718739791}"/>
              </a:ext>
            </a:extLst>
          </p:cNvPr>
          <p:cNvSpPr txBox="1"/>
          <p:nvPr/>
        </p:nvSpPr>
        <p:spPr>
          <a:xfrm>
            <a:off x="6476997" y="2665312"/>
            <a:ext cx="3733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+mn-ea"/>
              </a:rPr>
              <a:t>하이퍼</a:t>
            </a:r>
            <a:r>
              <a:rPr lang="ko-KR" altLang="en-US" sz="1200" dirty="0">
                <a:latin typeface="+mn-ea"/>
              </a:rPr>
              <a:t> 네트워크를 모델에 적용하여 이미지 생성시 범용적으로 들어가는 프롬프트를 자동으로 등록하는 기능 추가</a:t>
            </a:r>
          </a:p>
        </p:txBody>
      </p:sp>
    </p:spTree>
    <p:extLst>
      <p:ext uri="{BB962C8B-B14F-4D97-AF65-F5344CB8AC3E}">
        <p14:creationId xmlns:p14="http://schemas.microsoft.com/office/powerpoint/2010/main" val="527040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4000" y="857252"/>
            <a:ext cx="4572000" cy="5143500"/>
            <a:chOff x="0" y="0"/>
            <a:chExt cx="1701236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1235" cy="1913890"/>
            </a:xfrm>
            <a:custGeom>
              <a:avLst/>
              <a:gdLst/>
              <a:ahLst/>
              <a:cxnLst/>
              <a:rect l="l" t="t" r="r" b="b"/>
              <a:pathLst>
                <a:path w="1701235" h="1913890">
                  <a:moveTo>
                    <a:pt x="0" y="0"/>
                  </a:moveTo>
                  <a:lnTo>
                    <a:pt x="1701235" y="0"/>
                  </a:lnTo>
                  <a:lnTo>
                    <a:pt x="170123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5E1">
                <a:alpha val="17647"/>
              </a:srgbClr>
            </a:solidFill>
          </p:spPr>
          <p:txBody>
            <a:bodyPr/>
            <a:lstStyle/>
            <a:p>
              <a:endParaRPr lang="ko-KR" altLang="en-US" sz="505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096000" y="857252"/>
            <a:ext cx="4572000" cy="5143500"/>
            <a:chOff x="0" y="0"/>
            <a:chExt cx="1701236" cy="19138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01235" cy="1913890"/>
            </a:xfrm>
            <a:custGeom>
              <a:avLst/>
              <a:gdLst/>
              <a:ahLst/>
              <a:cxnLst/>
              <a:rect l="l" t="t" r="r" b="b"/>
              <a:pathLst>
                <a:path w="1701235" h="1913890">
                  <a:moveTo>
                    <a:pt x="0" y="0"/>
                  </a:moveTo>
                  <a:lnTo>
                    <a:pt x="1701235" y="0"/>
                  </a:lnTo>
                  <a:lnTo>
                    <a:pt x="170123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DDDDD">
                <a:alpha val="17647"/>
              </a:srgbClr>
            </a:solidFill>
          </p:spPr>
          <p:txBody>
            <a:bodyPr/>
            <a:lstStyle/>
            <a:p>
              <a:endParaRPr lang="ko-KR" altLang="en-US" sz="505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038350" y="1371604"/>
            <a:ext cx="8115300" cy="3799550"/>
            <a:chOff x="0" y="0"/>
            <a:chExt cx="19872376" cy="930416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872376" cy="9304166"/>
            </a:xfrm>
            <a:custGeom>
              <a:avLst/>
              <a:gdLst/>
              <a:ahLst/>
              <a:cxnLst/>
              <a:rect l="l" t="t" r="r" b="b"/>
              <a:pathLst>
                <a:path w="19872376" h="9304166">
                  <a:moveTo>
                    <a:pt x="0" y="0"/>
                  </a:moveTo>
                  <a:lnTo>
                    <a:pt x="0" y="9304166"/>
                  </a:lnTo>
                  <a:lnTo>
                    <a:pt x="19872376" y="9304166"/>
                  </a:lnTo>
                  <a:lnTo>
                    <a:pt x="19872376" y="0"/>
                  </a:lnTo>
                  <a:lnTo>
                    <a:pt x="0" y="0"/>
                  </a:lnTo>
                  <a:close/>
                  <a:moveTo>
                    <a:pt x="19811417" y="9243206"/>
                  </a:moveTo>
                  <a:lnTo>
                    <a:pt x="59690" y="9243206"/>
                  </a:lnTo>
                  <a:lnTo>
                    <a:pt x="59690" y="59690"/>
                  </a:lnTo>
                  <a:lnTo>
                    <a:pt x="19811417" y="59690"/>
                  </a:lnTo>
                  <a:lnTo>
                    <a:pt x="19811417" y="9243206"/>
                  </a:lnTo>
                  <a:close/>
                </a:path>
              </a:pathLst>
            </a:custGeom>
            <a:solidFill>
              <a:srgbClr val="F9C041"/>
            </a:solidFill>
          </p:spPr>
          <p:txBody>
            <a:bodyPr/>
            <a:lstStyle/>
            <a:p>
              <a:endParaRPr lang="ko-KR" altLang="en-US" sz="505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194248" y="2564444"/>
            <a:ext cx="5803508" cy="1323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1"/>
              </a:lnSpc>
            </a:pPr>
            <a:r>
              <a:rPr lang="en-US" sz="4661" dirty="0">
                <a:solidFill>
                  <a:srgbClr val="494949"/>
                </a:solidFill>
                <a:latin typeface="Aileron Bold" panose="020B0600000101010101" charset="0"/>
                <a:ea typeface="+mj-ea"/>
              </a:rPr>
              <a:t>THANKS</a:t>
            </a:r>
          </a:p>
          <a:p>
            <a:pPr algn="ctr">
              <a:lnSpc>
                <a:spcPts val="5081"/>
              </a:lnSpc>
            </a:pPr>
            <a:r>
              <a:rPr lang="en-US" sz="4661" dirty="0">
                <a:solidFill>
                  <a:srgbClr val="494949"/>
                </a:solidFill>
                <a:latin typeface="Aileron Bold" panose="020B0600000101010101" charset="0"/>
                <a:ea typeface="+mj-ea"/>
              </a:rPr>
              <a:t>FOR WATCHING</a:t>
            </a:r>
          </a:p>
        </p:txBody>
      </p:sp>
      <p:sp>
        <p:nvSpPr>
          <p:cNvPr id="13" name="Freeform 13"/>
          <p:cNvSpPr/>
          <p:nvPr/>
        </p:nvSpPr>
        <p:spPr>
          <a:xfrm>
            <a:off x="5650239" y="4538981"/>
            <a:ext cx="891529" cy="147508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505"/>
          </a:p>
        </p:txBody>
      </p:sp>
      <p:sp>
        <p:nvSpPr>
          <p:cNvPr id="14" name="Freeform 14"/>
          <p:cNvSpPr/>
          <p:nvPr/>
        </p:nvSpPr>
        <p:spPr>
          <a:xfrm>
            <a:off x="5650239" y="1842784"/>
            <a:ext cx="891529" cy="147508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505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569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777D7160-D718-319E-4EF5-1DD2553860F4}"/>
              </a:ext>
            </a:extLst>
          </p:cNvPr>
          <p:cNvSpPr/>
          <p:nvPr/>
        </p:nvSpPr>
        <p:spPr>
          <a:xfrm>
            <a:off x="-954" y="-10884"/>
            <a:ext cx="5954079" cy="6885214"/>
          </a:xfrm>
          <a:prstGeom prst="rect">
            <a:avLst/>
          </a:prstGeom>
          <a:solidFill>
            <a:srgbClr val="F8C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5" name="평행 사변형 1024">
            <a:extLst>
              <a:ext uri="{FF2B5EF4-FFF2-40B4-BE49-F238E27FC236}">
                <a16:creationId xmlns:a16="http://schemas.microsoft.com/office/drawing/2014/main" id="{28F8AEBC-DD6D-A7B0-3317-D503DC4CA97D}"/>
              </a:ext>
            </a:extLst>
          </p:cNvPr>
          <p:cNvSpPr/>
          <p:nvPr/>
        </p:nvSpPr>
        <p:spPr>
          <a:xfrm>
            <a:off x="3284" y="0"/>
            <a:ext cx="4204045" cy="6885214"/>
          </a:xfrm>
          <a:prstGeom prst="parallelogram">
            <a:avLst>
              <a:gd name="adj" fmla="val 201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777DE1-5595-2C42-019F-5E6AF45DE5CB}"/>
              </a:ext>
            </a:extLst>
          </p:cNvPr>
          <p:cNvSpPr txBox="1"/>
          <p:nvPr/>
        </p:nvSpPr>
        <p:spPr>
          <a:xfrm flipH="1">
            <a:off x="10772774" y="6521969"/>
            <a:ext cx="1350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Bahnschrift" panose="020B0502040204020203" pitchFamily="34" charset="0"/>
              </a:rPr>
              <a:t>Group 4 PowerPoint</a:t>
            </a:r>
          </a:p>
          <a:p>
            <a:endParaRPr lang="en-US" altLang="ko-KR" sz="900" dirty="0">
              <a:latin typeface="Bahnschrift" panose="020B0502040204020203" pitchFamily="34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B357068-E72D-4610-2BF8-CA4EE3D90EE8}"/>
              </a:ext>
            </a:extLst>
          </p:cNvPr>
          <p:cNvCxnSpPr>
            <a:cxnSpLocks/>
          </p:cNvCxnSpPr>
          <p:nvPr/>
        </p:nvCxnSpPr>
        <p:spPr>
          <a:xfrm flipH="1">
            <a:off x="199071" y="6641001"/>
            <a:ext cx="10573703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919C640-60A0-9891-9527-81DBBFB72297}"/>
              </a:ext>
            </a:extLst>
          </p:cNvPr>
          <p:cNvCxnSpPr>
            <a:cxnSpLocks/>
          </p:cNvCxnSpPr>
          <p:nvPr/>
        </p:nvCxnSpPr>
        <p:spPr>
          <a:xfrm>
            <a:off x="1121229" y="334409"/>
            <a:ext cx="1087074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E0F745D-2D7A-CBC8-0A83-756E6F667D99}"/>
              </a:ext>
            </a:extLst>
          </p:cNvPr>
          <p:cNvSpPr txBox="1"/>
          <p:nvPr/>
        </p:nvSpPr>
        <p:spPr>
          <a:xfrm>
            <a:off x="961776" y="351178"/>
            <a:ext cx="20100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Index</a:t>
            </a:r>
            <a:endParaRPr lang="ko-KR" altLang="en-US" sz="4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1037" name="그룹 1036">
            <a:extLst>
              <a:ext uri="{FF2B5EF4-FFF2-40B4-BE49-F238E27FC236}">
                <a16:creationId xmlns:a16="http://schemas.microsoft.com/office/drawing/2014/main" id="{3BE8D3F8-68EB-D427-7AE0-5E10F6C03311}"/>
              </a:ext>
            </a:extLst>
          </p:cNvPr>
          <p:cNvGrpSpPr/>
          <p:nvPr/>
        </p:nvGrpSpPr>
        <p:grpSpPr>
          <a:xfrm>
            <a:off x="6159145" y="2743200"/>
            <a:ext cx="2943426" cy="3520291"/>
            <a:chOff x="1323474" y="3741299"/>
            <a:chExt cx="2943426" cy="4093664"/>
          </a:xfrm>
        </p:grpSpPr>
        <p:sp>
          <p:nvSpPr>
            <p:cNvPr id="1039" name="TextBox 7">
              <a:extLst>
                <a:ext uri="{FF2B5EF4-FFF2-40B4-BE49-F238E27FC236}">
                  <a16:creationId xmlns:a16="http://schemas.microsoft.com/office/drawing/2014/main" id="{537118FE-9E41-8EF5-29E6-7DE8CFC938FC}"/>
                </a:ext>
              </a:extLst>
            </p:cNvPr>
            <p:cNvSpPr txBox="1"/>
            <p:nvPr/>
          </p:nvSpPr>
          <p:spPr>
            <a:xfrm>
              <a:off x="1323474" y="5162672"/>
              <a:ext cx="2943426" cy="2672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500" dirty="0">
                  <a:latin typeface="HY얕은샘물M" panose="02030600000101010101" pitchFamily="18" charset="-127"/>
                  <a:ea typeface="HY얕은샘물M" panose="02030600000101010101" pitchFamily="18" charset="-127"/>
                </a:rPr>
                <a:t>핵심기능</a:t>
              </a:r>
              <a:endParaRPr lang="en-US" altLang="ko-KR" sz="3500" dirty="0">
                <a:latin typeface="HY얕은샘물M" panose="02030600000101010101" pitchFamily="18" charset="-127"/>
                <a:ea typeface="HY얕은샘물M" panose="02030600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3500" dirty="0">
                  <a:latin typeface="HY얕은샘물M" panose="02030600000101010101" pitchFamily="18" charset="-127"/>
                  <a:ea typeface="HY얕은샘물M" panose="02030600000101010101" pitchFamily="18" charset="-127"/>
                </a:rPr>
                <a:t>구성도</a:t>
              </a:r>
              <a:endParaRPr lang="en-US" altLang="ko-KR" sz="3500" dirty="0">
                <a:latin typeface="HY얕은샘물M" panose="02030600000101010101" pitchFamily="18" charset="-127"/>
                <a:ea typeface="HY얕은샘물M" panose="02030600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3500" dirty="0">
                  <a:latin typeface="HY얕은샘물M" panose="02030600000101010101" pitchFamily="18" charset="-127"/>
                  <a:ea typeface="HY얕은샘물M" panose="02030600000101010101" pitchFamily="18" charset="-127"/>
                </a:rPr>
                <a:t>흐름도</a:t>
              </a:r>
              <a:endParaRPr lang="en-US" sz="3500" dirty="0">
                <a:latin typeface="HY얕은샘물M" panose="02030600000101010101" pitchFamily="18" charset="-127"/>
                <a:ea typeface="HY얕은샘물M" panose="02030600000101010101" pitchFamily="18" charset="-127"/>
              </a:endParaRPr>
            </a:p>
          </p:txBody>
        </p:sp>
        <p:sp>
          <p:nvSpPr>
            <p:cNvPr id="1041" name="TextBox 8">
              <a:extLst>
                <a:ext uri="{FF2B5EF4-FFF2-40B4-BE49-F238E27FC236}">
                  <a16:creationId xmlns:a16="http://schemas.microsoft.com/office/drawing/2014/main" id="{A45BA92F-1415-3FF3-C2E6-ECADE74C7F66}"/>
                </a:ext>
              </a:extLst>
            </p:cNvPr>
            <p:cNvSpPr txBox="1"/>
            <p:nvPr/>
          </p:nvSpPr>
          <p:spPr>
            <a:xfrm>
              <a:off x="1323474" y="3741299"/>
              <a:ext cx="2943426" cy="1410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397"/>
                </a:lnSpc>
              </a:pPr>
              <a:r>
                <a:rPr lang="en-US" sz="4000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03</a:t>
              </a:r>
            </a:p>
          </p:txBody>
        </p:sp>
      </p:grpSp>
      <p:grpSp>
        <p:nvGrpSpPr>
          <p:cNvPr id="1052" name="그룹 1051">
            <a:extLst>
              <a:ext uri="{FF2B5EF4-FFF2-40B4-BE49-F238E27FC236}">
                <a16:creationId xmlns:a16="http://schemas.microsoft.com/office/drawing/2014/main" id="{16652A3A-AD14-9E1D-80FD-C484492FEB11}"/>
              </a:ext>
            </a:extLst>
          </p:cNvPr>
          <p:cNvGrpSpPr/>
          <p:nvPr/>
        </p:nvGrpSpPr>
        <p:grpSpPr>
          <a:xfrm>
            <a:off x="8915400" y="0"/>
            <a:ext cx="2943426" cy="3520292"/>
            <a:chOff x="1323474" y="3741299"/>
            <a:chExt cx="2943426" cy="4093666"/>
          </a:xfrm>
        </p:grpSpPr>
        <p:sp>
          <p:nvSpPr>
            <p:cNvPr id="1053" name="TextBox 7">
              <a:extLst>
                <a:ext uri="{FF2B5EF4-FFF2-40B4-BE49-F238E27FC236}">
                  <a16:creationId xmlns:a16="http://schemas.microsoft.com/office/drawing/2014/main" id="{59DEE68A-BCB3-8970-F53F-1B7B5C74CD60}"/>
                </a:ext>
              </a:extLst>
            </p:cNvPr>
            <p:cNvSpPr txBox="1"/>
            <p:nvPr/>
          </p:nvSpPr>
          <p:spPr>
            <a:xfrm>
              <a:off x="1323474" y="5162673"/>
              <a:ext cx="2943426" cy="2672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500" dirty="0">
                  <a:latin typeface="HY얕은샘물M" panose="02030600000101010101" pitchFamily="18" charset="-127"/>
                  <a:ea typeface="HY얕은샘물M" panose="02030600000101010101" pitchFamily="18" charset="-127"/>
                </a:rPr>
                <a:t>유사 솔루션</a:t>
              </a:r>
              <a:endParaRPr lang="en-US" altLang="ko-KR" sz="3500" dirty="0">
                <a:latin typeface="HY얕은샘물M" panose="02030600000101010101" pitchFamily="18" charset="-127"/>
                <a:ea typeface="HY얕은샘물M" panose="02030600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3500" dirty="0">
                  <a:latin typeface="HY얕은샘물M" panose="02030600000101010101" pitchFamily="18" charset="-127"/>
                  <a:ea typeface="HY얕은샘물M" panose="02030600000101010101" pitchFamily="18" charset="-127"/>
                </a:rPr>
                <a:t>해결 솔루션</a:t>
              </a:r>
              <a:endParaRPr lang="en-US" altLang="ko-KR" sz="3500" dirty="0">
                <a:latin typeface="HY얕은샘물M" panose="02030600000101010101" pitchFamily="18" charset="-127"/>
                <a:ea typeface="HY얕은샘물M" panose="02030600000101010101" pitchFamily="18" charset="-127"/>
              </a:endParaRPr>
            </a:p>
            <a:p>
              <a:pPr>
                <a:lnSpc>
                  <a:spcPct val="150000"/>
                </a:lnSpc>
              </a:pPr>
              <a:endParaRPr lang="en-US" sz="3500" dirty="0">
                <a:latin typeface="HY얕은샘물M" panose="02030600000101010101" pitchFamily="18" charset="-127"/>
                <a:ea typeface="HY얕은샘물M" panose="02030600000101010101" pitchFamily="18" charset="-127"/>
              </a:endParaRPr>
            </a:p>
          </p:txBody>
        </p:sp>
        <p:sp>
          <p:nvSpPr>
            <p:cNvPr id="1054" name="TextBox 8">
              <a:extLst>
                <a:ext uri="{FF2B5EF4-FFF2-40B4-BE49-F238E27FC236}">
                  <a16:creationId xmlns:a16="http://schemas.microsoft.com/office/drawing/2014/main" id="{CCBEB62F-3DB6-699F-9BD8-D6DAF88C9485}"/>
                </a:ext>
              </a:extLst>
            </p:cNvPr>
            <p:cNvSpPr txBox="1"/>
            <p:nvPr/>
          </p:nvSpPr>
          <p:spPr>
            <a:xfrm>
              <a:off x="1323474" y="3741299"/>
              <a:ext cx="2943426" cy="1410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397"/>
                </a:lnSpc>
              </a:pPr>
              <a:r>
                <a:rPr lang="en-US" sz="4000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02</a:t>
              </a:r>
            </a:p>
          </p:txBody>
        </p:sp>
      </p:grpSp>
      <p:grpSp>
        <p:nvGrpSpPr>
          <p:cNvPr id="1055" name="그룹 1054">
            <a:extLst>
              <a:ext uri="{FF2B5EF4-FFF2-40B4-BE49-F238E27FC236}">
                <a16:creationId xmlns:a16="http://schemas.microsoft.com/office/drawing/2014/main" id="{1DE37BC3-5FB9-9750-EE80-EC81734CC2A7}"/>
              </a:ext>
            </a:extLst>
          </p:cNvPr>
          <p:cNvGrpSpPr/>
          <p:nvPr/>
        </p:nvGrpSpPr>
        <p:grpSpPr>
          <a:xfrm>
            <a:off x="8915400" y="2743200"/>
            <a:ext cx="2943426" cy="3520292"/>
            <a:chOff x="1323474" y="3741299"/>
            <a:chExt cx="2943426" cy="4093666"/>
          </a:xfrm>
        </p:grpSpPr>
        <p:sp>
          <p:nvSpPr>
            <p:cNvPr id="1056" name="TextBox 7">
              <a:extLst>
                <a:ext uri="{FF2B5EF4-FFF2-40B4-BE49-F238E27FC236}">
                  <a16:creationId xmlns:a16="http://schemas.microsoft.com/office/drawing/2014/main" id="{C53729F4-CDA4-8E8D-6AB5-5C8B57EAB25B}"/>
                </a:ext>
              </a:extLst>
            </p:cNvPr>
            <p:cNvSpPr txBox="1"/>
            <p:nvPr/>
          </p:nvSpPr>
          <p:spPr>
            <a:xfrm>
              <a:off x="1323474" y="5162673"/>
              <a:ext cx="2943426" cy="2672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500" dirty="0">
                  <a:latin typeface="HY얕은샘물M" panose="02030600000101010101" pitchFamily="18" charset="-127"/>
                  <a:ea typeface="HY얕은샘물M" panose="02030600000101010101" pitchFamily="18" charset="-127"/>
                </a:rPr>
                <a:t>실행 화면</a:t>
              </a:r>
              <a:endParaRPr lang="en-US" altLang="ko-KR" sz="3500" dirty="0">
                <a:latin typeface="HY얕은샘물M" panose="02030600000101010101" pitchFamily="18" charset="-127"/>
                <a:ea typeface="HY얕은샘물M" panose="02030600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3500" dirty="0">
                  <a:latin typeface="HY얕은샘물M" panose="02030600000101010101" pitchFamily="18" charset="-127"/>
                  <a:ea typeface="HY얕은샘물M" panose="02030600000101010101" pitchFamily="18" charset="-127"/>
                </a:rPr>
                <a:t>개선사항</a:t>
              </a:r>
              <a:endParaRPr lang="en-US" altLang="ko-KR" sz="3500" dirty="0">
                <a:latin typeface="HY얕은샘물M" panose="02030600000101010101" pitchFamily="18" charset="-127"/>
                <a:ea typeface="HY얕은샘물M" panose="02030600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3500" dirty="0">
                  <a:latin typeface="HY얕은샘물M" panose="02030600000101010101" pitchFamily="18" charset="-127"/>
                  <a:ea typeface="HY얕은샘물M" panose="02030600000101010101" pitchFamily="18" charset="-127"/>
                </a:rPr>
                <a:t>참고 자료</a:t>
              </a:r>
              <a:endParaRPr lang="en-US" sz="3500" dirty="0">
                <a:latin typeface="HY얕은샘물M" panose="02030600000101010101" pitchFamily="18" charset="-127"/>
                <a:ea typeface="HY얕은샘물M" panose="02030600000101010101" pitchFamily="18" charset="-127"/>
              </a:endParaRPr>
            </a:p>
          </p:txBody>
        </p:sp>
        <p:sp>
          <p:nvSpPr>
            <p:cNvPr id="1057" name="TextBox 8">
              <a:extLst>
                <a:ext uri="{FF2B5EF4-FFF2-40B4-BE49-F238E27FC236}">
                  <a16:creationId xmlns:a16="http://schemas.microsoft.com/office/drawing/2014/main" id="{EBBC9E10-5342-8D03-B26A-8CF13C3F65A1}"/>
                </a:ext>
              </a:extLst>
            </p:cNvPr>
            <p:cNvSpPr txBox="1"/>
            <p:nvPr/>
          </p:nvSpPr>
          <p:spPr>
            <a:xfrm>
              <a:off x="1323474" y="3741299"/>
              <a:ext cx="2943426" cy="1410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397"/>
                </a:lnSpc>
              </a:pPr>
              <a:r>
                <a:rPr lang="en-US" sz="4000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04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857B916-765F-B855-E537-407276090CFB}"/>
              </a:ext>
            </a:extLst>
          </p:cNvPr>
          <p:cNvGrpSpPr/>
          <p:nvPr/>
        </p:nvGrpSpPr>
        <p:grpSpPr>
          <a:xfrm>
            <a:off x="6159145" y="1"/>
            <a:ext cx="2943426" cy="1904464"/>
            <a:chOff x="1323474" y="3741299"/>
            <a:chExt cx="2943426" cy="2214657"/>
          </a:xfrm>
        </p:grpSpPr>
        <p:sp>
          <p:nvSpPr>
            <p:cNvPr id="3" name="TextBox 7">
              <a:extLst>
                <a:ext uri="{FF2B5EF4-FFF2-40B4-BE49-F238E27FC236}">
                  <a16:creationId xmlns:a16="http://schemas.microsoft.com/office/drawing/2014/main" id="{6E1E93B3-2CEC-E533-C12A-6690651ABE29}"/>
                </a:ext>
              </a:extLst>
            </p:cNvPr>
            <p:cNvSpPr txBox="1"/>
            <p:nvPr/>
          </p:nvSpPr>
          <p:spPr>
            <a:xfrm>
              <a:off x="1323474" y="5162672"/>
              <a:ext cx="2943426" cy="7932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500" dirty="0">
                  <a:latin typeface="HY얕은샘물M" panose="02030600000101010101" pitchFamily="18" charset="-127"/>
                  <a:ea typeface="HY얕은샘물M" panose="02030600000101010101" pitchFamily="18" charset="-127"/>
                </a:rPr>
                <a:t>문제 제기</a:t>
              </a:r>
              <a:endParaRPr lang="en-US" altLang="ko-KR" sz="3500" dirty="0">
                <a:latin typeface="HY얕은샘물M" panose="02030600000101010101" pitchFamily="18" charset="-127"/>
                <a:ea typeface="HY얕은샘물M" panose="02030600000101010101" pitchFamily="18" charset="-127"/>
              </a:endParaRPr>
            </a:p>
          </p:txBody>
        </p:sp>
        <p:sp>
          <p:nvSpPr>
            <p:cNvPr id="4" name="TextBox 8">
              <a:extLst>
                <a:ext uri="{FF2B5EF4-FFF2-40B4-BE49-F238E27FC236}">
                  <a16:creationId xmlns:a16="http://schemas.microsoft.com/office/drawing/2014/main" id="{9EB7AC75-6138-0F93-9DDC-3F7B10FD6AD2}"/>
                </a:ext>
              </a:extLst>
            </p:cNvPr>
            <p:cNvSpPr txBox="1"/>
            <p:nvPr/>
          </p:nvSpPr>
          <p:spPr>
            <a:xfrm>
              <a:off x="1323474" y="3741299"/>
              <a:ext cx="2943426" cy="1410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397"/>
                </a:lnSpc>
              </a:pPr>
              <a:r>
                <a:rPr lang="en-US" sz="4000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9228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E6E9F2A-060D-D995-8AA4-EA4BD6B2B7F6}"/>
              </a:ext>
            </a:extLst>
          </p:cNvPr>
          <p:cNvGrpSpPr/>
          <p:nvPr/>
        </p:nvGrpSpPr>
        <p:grpSpPr>
          <a:xfrm>
            <a:off x="8222531" y="685801"/>
            <a:ext cx="3893269" cy="5685851"/>
            <a:chOff x="0" y="0"/>
            <a:chExt cx="1069556" cy="191389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51A549A-E7CF-4309-FD8A-0170317A32DD}"/>
                </a:ext>
              </a:extLst>
            </p:cNvPr>
            <p:cNvSpPr/>
            <p:nvPr/>
          </p:nvSpPr>
          <p:spPr>
            <a:xfrm>
              <a:off x="0" y="0"/>
              <a:ext cx="1069556" cy="1913890"/>
            </a:xfrm>
            <a:custGeom>
              <a:avLst/>
              <a:gdLst/>
              <a:ahLst/>
              <a:cxnLst/>
              <a:rect l="l" t="t" r="r" b="b"/>
              <a:pathLst>
                <a:path w="1069556" h="1913890">
                  <a:moveTo>
                    <a:pt x="0" y="0"/>
                  </a:moveTo>
                  <a:lnTo>
                    <a:pt x="1069556" y="0"/>
                  </a:lnTo>
                  <a:lnTo>
                    <a:pt x="1069556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D372"/>
            </a:solidFill>
          </p:spPr>
          <p:txBody>
            <a:bodyPr/>
            <a:lstStyle/>
            <a:p>
              <a:endParaRPr lang="ko-KR" altLang="en-US" sz="505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D777DE1-5595-2C42-019F-5E6AF45DE5CB}"/>
              </a:ext>
            </a:extLst>
          </p:cNvPr>
          <p:cNvSpPr txBox="1"/>
          <p:nvPr/>
        </p:nvSpPr>
        <p:spPr>
          <a:xfrm flipH="1">
            <a:off x="10772774" y="6569594"/>
            <a:ext cx="1350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Bahnschrift" panose="020B0502040204020203" pitchFamily="34" charset="0"/>
              </a:rPr>
              <a:t>Group 4 PowerPoint</a:t>
            </a:r>
          </a:p>
          <a:p>
            <a:endParaRPr lang="en-US" altLang="ko-KR" sz="900" dirty="0">
              <a:latin typeface="Bahnschrift" panose="020B0502040204020203" pitchFamily="34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B357068-E72D-4610-2BF8-CA4EE3D90EE8}"/>
              </a:ext>
            </a:extLst>
          </p:cNvPr>
          <p:cNvCxnSpPr>
            <a:cxnSpLocks/>
          </p:cNvCxnSpPr>
          <p:nvPr/>
        </p:nvCxnSpPr>
        <p:spPr>
          <a:xfrm flipH="1">
            <a:off x="199071" y="6641001"/>
            <a:ext cx="10573703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919C640-60A0-9891-9527-81DBBFB72297}"/>
              </a:ext>
            </a:extLst>
          </p:cNvPr>
          <p:cNvCxnSpPr>
            <a:cxnSpLocks/>
          </p:cNvCxnSpPr>
          <p:nvPr/>
        </p:nvCxnSpPr>
        <p:spPr>
          <a:xfrm>
            <a:off x="450131" y="334409"/>
            <a:ext cx="11541843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F598D0-6B13-8B8B-ECCD-B3637FD208E6}"/>
              </a:ext>
            </a:extLst>
          </p:cNvPr>
          <p:cNvSpPr txBox="1"/>
          <p:nvPr/>
        </p:nvSpPr>
        <p:spPr>
          <a:xfrm>
            <a:off x="457200" y="892314"/>
            <a:ext cx="350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01 </a:t>
            </a:r>
            <a:r>
              <a:rPr lang="ko-KR" altLang="en-US" sz="3000" dirty="0">
                <a:latin typeface="Segoe UI Black" panose="020B0A02040204020203" pitchFamily="34" charset="0"/>
                <a:ea typeface="Segoe UI Black" panose="020B0A02040204020203" pitchFamily="34" charset="0"/>
              </a:rPr>
              <a:t>개발 목적</a:t>
            </a:r>
            <a:endParaRPr lang="en-US" altLang="ko-KR" sz="3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20422DC-0B96-E9B8-0A3F-D65ADF04B0B1}"/>
              </a:ext>
            </a:extLst>
          </p:cNvPr>
          <p:cNvGrpSpPr/>
          <p:nvPr/>
        </p:nvGrpSpPr>
        <p:grpSpPr>
          <a:xfrm flipH="1">
            <a:off x="8298731" y="3427225"/>
            <a:ext cx="3250748" cy="1666627"/>
            <a:chOff x="2743200" y="1828795"/>
            <a:chExt cx="4114800" cy="2109618"/>
          </a:xfrm>
        </p:grpSpPr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64124BF6-1CBF-C050-4AE1-FD6DD27CCADA}"/>
                </a:ext>
              </a:extLst>
            </p:cNvPr>
            <p:cNvSpPr/>
            <p:nvPr/>
          </p:nvSpPr>
          <p:spPr>
            <a:xfrm rot="20363252" flipH="1">
              <a:off x="2873896" y="3213384"/>
              <a:ext cx="657266" cy="725029"/>
            </a:xfrm>
            <a:prstGeom prst="rtTriangle">
              <a:avLst/>
            </a:prstGeom>
            <a:solidFill>
              <a:srgbClr val="F8C569"/>
            </a:solidFill>
            <a:ln w="19050">
              <a:solidFill>
                <a:srgbClr val="46260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EC49175-98D6-D666-FE1B-5D7B4900C8B6}"/>
                </a:ext>
              </a:extLst>
            </p:cNvPr>
            <p:cNvSpPr/>
            <p:nvPr/>
          </p:nvSpPr>
          <p:spPr>
            <a:xfrm>
              <a:off x="2743200" y="1828795"/>
              <a:ext cx="4114800" cy="2018355"/>
            </a:xfrm>
            <a:prstGeom prst="roundRect">
              <a:avLst>
                <a:gd name="adj" fmla="val 50000"/>
              </a:avLst>
            </a:prstGeom>
            <a:solidFill>
              <a:srgbClr val="F8C569"/>
            </a:solidFill>
            <a:ln w="19050">
              <a:solidFill>
                <a:srgbClr val="46260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600" dirty="0">
                  <a:solidFill>
                    <a:schemeClr val="tx1"/>
                  </a:solidFill>
                </a:rPr>
                <a:t>. . . . . </a:t>
              </a:r>
            </a:p>
            <a:p>
              <a:pPr algn="ctr"/>
              <a:r>
                <a:rPr lang="en-US" altLang="ko-KR" sz="2600" dirty="0">
                  <a:solidFill>
                    <a:schemeClr val="tx1"/>
                  </a:solidFill>
                </a:rPr>
                <a:t>		.</a:t>
              </a:r>
              <a:endParaRPr lang="ko-KR" altLang="en-US" sz="2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052" name="Picture 4" descr="User ">
            <a:extLst>
              <a:ext uri="{FF2B5EF4-FFF2-40B4-BE49-F238E27FC236}">
                <a16:creationId xmlns:a16="http://schemas.microsoft.com/office/drawing/2014/main" id="{79D4308A-BF23-9A75-DA2C-F0A3D83DC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194331" y="5181600"/>
            <a:ext cx="898080" cy="89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7D58D2F-8A4F-8ADF-2A6F-3BA4E56FF80E}"/>
              </a:ext>
            </a:extLst>
          </p:cNvPr>
          <p:cNvSpPr/>
          <p:nvPr/>
        </p:nvSpPr>
        <p:spPr>
          <a:xfrm>
            <a:off x="304800" y="2819400"/>
            <a:ext cx="5791200" cy="609592"/>
          </a:xfrm>
          <a:prstGeom prst="roundRect">
            <a:avLst/>
          </a:prstGeom>
          <a:solidFill>
            <a:schemeClr val="bg1"/>
          </a:solidFill>
          <a:ln>
            <a:solidFill>
              <a:srgbClr val="4626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ysClr val="windowText" lastClr="000000"/>
                </a:solidFill>
              </a:rPr>
              <a:t>1. 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이미지 생성 사이트들 대부분이 영어만 지원한다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.</a:t>
            </a:r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86CBE13-0F8C-63FD-D9F9-680CAD34D4D4}"/>
              </a:ext>
            </a:extLst>
          </p:cNvPr>
          <p:cNvSpPr/>
          <p:nvPr/>
        </p:nvSpPr>
        <p:spPr>
          <a:xfrm>
            <a:off x="304800" y="5410208"/>
            <a:ext cx="7724776" cy="609592"/>
          </a:xfrm>
          <a:prstGeom prst="roundRect">
            <a:avLst/>
          </a:prstGeom>
          <a:solidFill>
            <a:schemeClr val="bg1"/>
          </a:solidFill>
          <a:ln>
            <a:solidFill>
              <a:srgbClr val="4626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ysClr val="windowText" lastClr="000000"/>
                </a:solidFill>
                <a:latin typeface="+mn-ea"/>
              </a:rPr>
              <a:t>3. </a:t>
            </a:r>
            <a:r>
              <a:rPr lang="ko-KR" altLang="en-US" sz="1600" dirty="0">
                <a:solidFill>
                  <a:sysClr val="windowText" lastClr="000000"/>
                </a:solidFill>
                <a:latin typeface="+mn-ea"/>
              </a:rPr>
              <a:t>이미지 생성 모델을 처음 접하는 사람이 사용하기에는 불친절한 사이트가</a:t>
            </a:r>
            <a:r>
              <a:rPr lang="en-US" altLang="ko-KR" sz="1600" dirty="0">
                <a:solidFill>
                  <a:sysClr val="windowText" lastClr="000000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ysClr val="windowText" lastClr="000000"/>
                </a:solidFill>
                <a:latin typeface="+mn-ea"/>
              </a:rPr>
              <a:t>많다</a:t>
            </a:r>
            <a:r>
              <a:rPr lang="en-US" altLang="ko-KR" sz="1600" dirty="0">
                <a:solidFill>
                  <a:sysClr val="windowText" lastClr="000000"/>
                </a:solidFill>
                <a:latin typeface="+mn-ea"/>
              </a:rPr>
              <a:t>.</a:t>
            </a:r>
            <a:endParaRPr lang="ko-KR" altLang="en-US" sz="16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704FC13-94EC-13F5-8484-B9D46B989D6F}"/>
              </a:ext>
            </a:extLst>
          </p:cNvPr>
          <p:cNvSpPr/>
          <p:nvPr/>
        </p:nvSpPr>
        <p:spPr>
          <a:xfrm>
            <a:off x="304801" y="4114804"/>
            <a:ext cx="6172200" cy="609592"/>
          </a:xfrm>
          <a:prstGeom prst="roundRect">
            <a:avLst/>
          </a:prstGeom>
          <a:solidFill>
            <a:schemeClr val="bg1"/>
          </a:solidFill>
          <a:ln>
            <a:solidFill>
              <a:srgbClr val="4626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ysClr val="windowText" lastClr="000000"/>
                </a:solidFill>
              </a:rPr>
              <a:t>2. 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떠오르는 이미지를 손재주가 없어 그리지 못하는 사람들이 있다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.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38271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>
            <a:off x="1" y="1063691"/>
            <a:ext cx="1110342" cy="5794310"/>
          </a:xfrm>
          <a:prstGeom prst="triangle">
            <a:avLst>
              <a:gd name="adj" fmla="val 276"/>
            </a:avLst>
          </a:prstGeom>
          <a:solidFill>
            <a:srgbClr val="92D05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 flipH="1">
            <a:off x="-4722" y="-9331"/>
            <a:ext cx="12196722" cy="1007708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/>
          <p:cNvSpPr/>
          <p:nvPr/>
        </p:nvSpPr>
        <p:spPr>
          <a:xfrm rot="5400000">
            <a:off x="3356453" y="-3356450"/>
            <a:ext cx="1063688" cy="7776594"/>
          </a:xfrm>
          <a:prstGeom prst="rtTriangle">
            <a:avLst/>
          </a:prstGeom>
          <a:solidFill>
            <a:srgbClr val="92D050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020175" y="-9331"/>
            <a:ext cx="317182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>
                <a:solidFill>
                  <a:schemeClr val="bg1"/>
                </a:solidFill>
              </a:rPr>
              <a:t>02</a:t>
            </a:r>
            <a:r>
              <a:rPr lang="ko-KR" altLang="en-US" sz="5000">
                <a:solidFill>
                  <a:schemeClr val="bg1"/>
                </a:solidFill>
              </a:rPr>
              <a:t> </a:t>
            </a:r>
            <a:r>
              <a:rPr lang="ko-KR" altLang="en-US" sz="3000">
                <a:solidFill>
                  <a:schemeClr val="bg1"/>
                </a:solidFill>
              </a:rPr>
              <a:t>유사솔루션</a:t>
            </a:r>
            <a:endParaRPr lang="en-US" altLang="ko-KR" sz="3000"/>
          </a:p>
          <a:p>
            <a:endParaRPr lang="ko-KR" altLang="en-US"/>
          </a:p>
        </p:txBody>
      </p:sp>
      <p:sp>
        <p:nvSpPr>
          <p:cNvPr id="22" name="직각 삼각형 21"/>
          <p:cNvSpPr/>
          <p:nvPr/>
        </p:nvSpPr>
        <p:spPr>
          <a:xfrm rot="10800000" flipH="1">
            <a:off x="-4717" y="-1"/>
            <a:ext cx="1115060" cy="4805265"/>
          </a:xfrm>
          <a:prstGeom prst="rtTriangle">
            <a:avLst/>
          </a:prstGeom>
          <a:solidFill>
            <a:srgbClr val="92D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/>
          <p:cNvSpPr/>
          <p:nvPr/>
        </p:nvSpPr>
        <p:spPr>
          <a:xfrm flipV="1">
            <a:off x="9331" y="-1"/>
            <a:ext cx="1478432" cy="6848670"/>
          </a:xfrm>
          <a:prstGeom prst="triangle">
            <a:avLst>
              <a:gd name="adj" fmla="val 30435"/>
            </a:avLst>
          </a:prstGeom>
          <a:solidFill>
            <a:srgbClr val="92D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/>
          <p:cNvSpPr/>
          <p:nvPr/>
        </p:nvSpPr>
        <p:spPr>
          <a:xfrm>
            <a:off x="522515" y="9330"/>
            <a:ext cx="996462" cy="6839339"/>
          </a:xfrm>
          <a:prstGeom prst="triangle">
            <a:avLst>
              <a:gd name="adj" fmla="val 0"/>
            </a:avLst>
          </a:prstGeom>
          <a:solidFill>
            <a:srgbClr val="92D05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36847" y="73402"/>
            <a:ext cx="992519" cy="300912"/>
          </a:xfrm>
          <a:prstGeom prst="roundRect">
            <a:avLst/>
          </a:prstGeom>
          <a:solidFill>
            <a:srgbClr val="76F0A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l="6147" t="19336" r="16369" b="32280"/>
          <a:stretch/>
        </p:blipFill>
        <p:spPr>
          <a:xfrm>
            <a:off x="203799" y="111929"/>
            <a:ext cx="858613" cy="223857"/>
          </a:xfrm>
          <a:prstGeom prst="roundRect">
            <a:avLst/>
          </a:prstGeom>
        </p:spPr>
      </p:pic>
      <p:sp>
        <p:nvSpPr>
          <p:cNvPr id="27" name="이등변 삼각형 26"/>
          <p:cNvSpPr/>
          <p:nvPr/>
        </p:nvSpPr>
        <p:spPr>
          <a:xfrm flipH="1">
            <a:off x="11821886" y="4180114"/>
            <a:ext cx="361538" cy="2677886"/>
          </a:xfrm>
          <a:prstGeom prst="triangle">
            <a:avLst>
              <a:gd name="adj" fmla="val 276"/>
            </a:avLst>
          </a:prstGeom>
          <a:solidFill>
            <a:srgbClr val="92D05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/>
          <p:cNvSpPr/>
          <p:nvPr/>
        </p:nvSpPr>
        <p:spPr>
          <a:xfrm rot="16200000" flipV="1">
            <a:off x="186350" y="5547255"/>
            <a:ext cx="1110342" cy="1492485"/>
          </a:xfrm>
          <a:prstGeom prst="triangle">
            <a:avLst>
              <a:gd name="adj" fmla="val 0"/>
            </a:avLst>
          </a:prstGeom>
          <a:solidFill>
            <a:srgbClr val="92D05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>
            <a:cxnSpLocks/>
            <a:endCxn id="15" idx="1"/>
          </p:cNvCxnSpPr>
          <p:nvPr/>
        </p:nvCxnSpPr>
        <p:spPr>
          <a:xfrm flipH="1">
            <a:off x="741521" y="1007704"/>
            <a:ext cx="687538" cy="5840965"/>
          </a:xfrm>
          <a:prstGeom prst="line">
            <a:avLst/>
          </a:prstGeom>
          <a:ln>
            <a:solidFill>
              <a:schemeClr val="tx1">
                <a:alpha val="1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H="1" flipV="1">
            <a:off x="1" y="3923523"/>
            <a:ext cx="2939142" cy="2934477"/>
          </a:xfrm>
          <a:prstGeom prst="line">
            <a:avLst/>
          </a:prstGeom>
          <a:ln>
            <a:solidFill>
              <a:schemeClr val="tx1">
                <a:alpha val="1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표 59"/>
          <p:cNvGraphicFramePr>
            <a:graphicFrameLocks noGrp="1"/>
          </p:cNvGraphicFramePr>
          <p:nvPr/>
        </p:nvGraphicFramePr>
        <p:xfrm>
          <a:off x="1739797" y="1289005"/>
          <a:ext cx="9854720" cy="485745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385036">
                  <a:extLst>
                    <a:ext uri="{9D8B030D-6E8A-4147-A177-3AD203B41FA5}">
                      <a16:colId xmlns:a16="http://schemas.microsoft.com/office/drawing/2014/main" val="3769172737"/>
                    </a:ext>
                  </a:extLst>
                </a:gridCol>
                <a:gridCol w="1899872">
                  <a:extLst>
                    <a:ext uri="{9D8B030D-6E8A-4147-A177-3AD203B41FA5}">
                      <a16:colId xmlns:a16="http://schemas.microsoft.com/office/drawing/2014/main" val="1468315753"/>
                    </a:ext>
                  </a:extLst>
                </a:gridCol>
                <a:gridCol w="1642453">
                  <a:extLst>
                    <a:ext uri="{9D8B030D-6E8A-4147-A177-3AD203B41FA5}">
                      <a16:colId xmlns:a16="http://schemas.microsoft.com/office/drawing/2014/main" val="1484570102"/>
                    </a:ext>
                  </a:extLst>
                </a:gridCol>
                <a:gridCol w="1642453">
                  <a:extLst>
                    <a:ext uri="{9D8B030D-6E8A-4147-A177-3AD203B41FA5}">
                      <a16:colId xmlns:a16="http://schemas.microsoft.com/office/drawing/2014/main" val="305911702"/>
                    </a:ext>
                  </a:extLst>
                </a:gridCol>
                <a:gridCol w="1642453">
                  <a:extLst>
                    <a:ext uri="{9D8B030D-6E8A-4147-A177-3AD203B41FA5}">
                      <a16:colId xmlns:a16="http://schemas.microsoft.com/office/drawing/2014/main" val="2561450757"/>
                    </a:ext>
                  </a:extLst>
                </a:gridCol>
                <a:gridCol w="1642453">
                  <a:extLst>
                    <a:ext uri="{9D8B030D-6E8A-4147-A177-3AD203B41FA5}">
                      <a16:colId xmlns:a16="http://schemas.microsoft.com/office/drawing/2014/main" val="1197154854"/>
                    </a:ext>
                  </a:extLst>
                </a:gridCol>
              </a:tblGrid>
              <a:tr h="489835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/>
                        <a:t>        </a:t>
                      </a:r>
                      <a:r>
                        <a:rPr lang="ko-KR" altLang="en-US" sz="1300" dirty="0"/>
                        <a:t>솔루션</a:t>
                      </a:r>
                      <a:endParaRPr lang="en-US" altLang="ko-KR" sz="13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기능</a:t>
                      </a:r>
                      <a:endParaRPr lang="en-US" altLang="ko-KR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*MAIGE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Deep</a:t>
                      </a:r>
                      <a:r>
                        <a:rPr lang="en-US" altLang="ko-KR" sz="1300" baseline="0"/>
                        <a:t> AI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Dream Sudio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Cutout.pro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Fotor</a:t>
                      </a:r>
                      <a:endParaRPr lang="ko-KR" alt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786519"/>
                  </a:ext>
                </a:extLst>
              </a:tr>
              <a:tr h="48983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  <a:r>
                        <a:rPr lang="en-US" altLang="ko-KR" sz="13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to  image</a:t>
                      </a:r>
                      <a:endParaRPr lang="ko-KR" alt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endParaRPr lang="ko-KR" alt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5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500" b="1" dirty="0"/>
                        <a:t>O</a:t>
                      </a:r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500" b="1" dirty="0"/>
                        <a:t>O</a:t>
                      </a:r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500" b="1" dirty="0"/>
                        <a:t>O</a:t>
                      </a:r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500" b="1" dirty="0"/>
                        <a:t>O</a:t>
                      </a:r>
                      <a:endParaRPr lang="ko-KR" altLang="en-US" sz="15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919599"/>
                  </a:ext>
                </a:extLst>
              </a:tr>
              <a:tr h="6960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/>
                        <a:t>Image to image</a:t>
                      </a:r>
                      <a:endParaRPr lang="ko-KR" altLang="en-US" sz="1300" b="1" dirty="0"/>
                    </a:p>
                    <a:p>
                      <a:pPr algn="ctr" latinLnBrk="1"/>
                      <a:endParaRPr lang="ko-KR" alt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500" b="1" dirty="0"/>
                        <a:t>O</a:t>
                      </a:r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500" b="1" dirty="0"/>
                        <a:t>X</a:t>
                      </a:r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500" b="1" dirty="0"/>
                        <a:t>X</a:t>
                      </a:r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500" b="1" dirty="0"/>
                        <a:t>X</a:t>
                      </a:r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500" b="1"/>
                        <a:t>O</a:t>
                      </a:r>
                      <a:endParaRPr lang="ko-KR" altLang="en-US" sz="15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138240"/>
                  </a:ext>
                </a:extLst>
              </a:tr>
              <a:tr h="48983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/>
                        <a:t>Inpainting</a:t>
                      </a:r>
                      <a:endParaRPr lang="ko-KR" altLang="en-US" sz="1300" b="1" dirty="0"/>
                    </a:p>
                    <a:p>
                      <a:pPr algn="ctr" latinLnBrk="1"/>
                      <a:endParaRPr lang="ko-KR" alt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500" b="1" dirty="0"/>
                        <a:t>O</a:t>
                      </a:r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500" b="1" dirty="0"/>
                        <a:t>O</a:t>
                      </a:r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500" b="1"/>
                        <a:t>O</a:t>
                      </a:r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500" b="1"/>
                        <a:t>O</a:t>
                      </a:r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500" b="1"/>
                        <a:t>O</a:t>
                      </a:r>
                      <a:endParaRPr lang="ko-KR" altLang="en-US" sz="15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648507"/>
                  </a:ext>
                </a:extLst>
              </a:tr>
              <a:tr h="48983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/>
                        <a:t>Open pose</a:t>
                      </a:r>
                      <a:endParaRPr lang="ko-KR" altLang="en-US" sz="1300" b="1" dirty="0"/>
                    </a:p>
                    <a:p>
                      <a:pPr algn="ctr" latinLnBrk="1"/>
                      <a:endParaRPr lang="ko-KR" alt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500" b="1" dirty="0"/>
                        <a:t>O</a:t>
                      </a:r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500" b="1" dirty="0"/>
                        <a:t>X</a:t>
                      </a:r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500" b="1" dirty="0"/>
                        <a:t>X</a:t>
                      </a:r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500" b="1" dirty="0"/>
                        <a:t>O</a:t>
                      </a:r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500" b="1"/>
                        <a:t>X</a:t>
                      </a:r>
                      <a:endParaRPr lang="ko-KR" altLang="en-US" sz="15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3406731"/>
                  </a:ext>
                </a:extLst>
              </a:tr>
              <a:tr h="902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 err="1"/>
                        <a:t>하이퍼</a:t>
                      </a:r>
                      <a:br>
                        <a:rPr lang="en-US" altLang="ko-KR" sz="1300" b="1" dirty="0"/>
                      </a:br>
                      <a:r>
                        <a:rPr lang="ko-KR" altLang="en-US" sz="1300" b="1" dirty="0"/>
                        <a:t>파라미터</a:t>
                      </a:r>
                      <a:endParaRPr lang="en-US" altLang="ko-KR" sz="1300" b="1" dirty="0"/>
                    </a:p>
                    <a:p>
                      <a:pPr algn="ctr" latinLnBrk="1"/>
                      <a:r>
                        <a:rPr lang="ko-KR" altLang="en-US" sz="1300" b="1" dirty="0"/>
                        <a:t>조정 </a:t>
                      </a:r>
                      <a:endParaRPr lang="en-US" altLang="ko-KR" sz="1300" b="1" dirty="0"/>
                    </a:p>
                    <a:p>
                      <a:pPr algn="ctr" latinLnBrk="1"/>
                      <a:r>
                        <a:rPr lang="ko-KR" altLang="en-US" sz="1300" b="1" dirty="0"/>
                        <a:t>가능여부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500" b="1" dirty="0"/>
                        <a:t>O</a:t>
                      </a:r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500" b="1" dirty="0"/>
                        <a:t>X</a:t>
                      </a:r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500" b="1" dirty="0"/>
                        <a:t>O</a:t>
                      </a:r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500" b="1" dirty="0"/>
                        <a:t>O </a:t>
                      </a:r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500" b="1" dirty="0"/>
                        <a:t>O</a:t>
                      </a:r>
                      <a:endParaRPr lang="ko-KR" altLang="en-US" sz="15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953519"/>
                  </a:ext>
                </a:extLst>
              </a:tr>
              <a:tr h="3136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/>
                        <a:t>High</a:t>
                      </a:r>
                      <a:r>
                        <a:rPr lang="en-US" altLang="ko-KR" sz="1300" b="1" baseline="0"/>
                        <a:t> res.fix</a:t>
                      </a:r>
                      <a:endParaRPr lang="ko-KR" altLang="en-US" sz="13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/>
                        <a:t>O</a:t>
                      </a:r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X</a:t>
                      </a:r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X</a:t>
                      </a:r>
                      <a:endParaRPr lang="ko-KR" altLang="en-US" sz="1500" b="1" dirty="0"/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O</a:t>
                      </a:r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/>
                        <a:t>O</a:t>
                      </a:r>
                      <a:endParaRPr lang="ko-KR" altLang="en-US" sz="15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317690"/>
                  </a:ext>
                </a:extLst>
              </a:tr>
              <a:tr h="489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 err="1"/>
                        <a:t>중복이미지</a:t>
                      </a:r>
                      <a:r>
                        <a:rPr lang="ko-KR" altLang="en-US" sz="1300" b="1" dirty="0"/>
                        <a:t> </a:t>
                      </a:r>
                      <a:endParaRPr lang="en-US" altLang="ko-KR" sz="1300" b="1" dirty="0"/>
                    </a:p>
                    <a:p>
                      <a:pPr algn="ctr" latinLnBrk="1"/>
                      <a:r>
                        <a:rPr lang="ko-KR" altLang="en-US" sz="1300" b="1" dirty="0"/>
                        <a:t>재생성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500" b="1" dirty="0"/>
                        <a:t>O</a:t>
                      </a:r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500" b="1"/>
                        <a:t>X</a:t>
                      </a:r>
                      <a:endParaRPr lang="ko-KR" altLang="en-US" sz="1500" b="1"/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500" b="1" dirty="0"/>
                        <a:t>O</a:t>
                      </a:r>
                      <a:endParaRPr lang="ko-KR" altLang="en-US" sz="1500" b="1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500" b="1" dirty="0"/>
                        <a:t>X</a:t>
                      </a:r>
                      <a:endParaRPr lang="ko-KR" altLang="en-US" sz="1500" b="1" dirty="0"/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500" b="1"/>
                        <a:t>O</a:t>
                      </a:r>
                      <a:endParaRPr lang="ko-KR" altLang="en-US" sz="15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9905"/>
                  </a:ext>
                </a:extLst>
              </a:tr>
              <a:tr h="489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/>
                        <a:t>다국어 지원여부</a:t>
                      </a:r>
                      <a:endParaRPr lang="ko-KR" alt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500" b="1" dirty="0"/>
                        <a:t>O</a:t>
                      </a:r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500" b="1"/>
                        <a:t>X</a:t>
                      </a:r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500" b="1"/>
                        <a:t>X</a:t>
                      </a:r>
                      <a:endParaRPr lang="ko-KR" altLang="en-US" sz="1500" b="1" dirty="0"/>
                    </a:p>
                  </a:txBody>
                  <a:tcP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500" b="1"/>
                        <a:t>O</a:t>
                      </a:r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500" b="1" dirty="0"/>
                        <a:t>O</a:t>
                      </a:r>
                      <a:endParaRPr lang="ko-KR" altLang="en-US" sz="15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783526"/>
                  </a:ext>
                </a:extLst>
              </a:tr>
            </a:tbl>
          </a:graphicData>
        </a:graphic>
      </p:graphicFrame>
      <p:cxnSp>
        <p:nvCxnSpPr>
          <p:cNvPr id="62" name="직선 연결선 61"/>
          <p:cNvCxnSpPr>
            <a:cxnSpLocks/>
          </p:cNvCxnSpPr>
          <p:nvPr/>
        </p:nvCxnSpPr>
        <p:spPr>
          <a:xfrm>
            <a:off x="1739797" y="1289004"/>
            <a:ext cx="1308203" cy="4635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216287" y="6436643"/>
            <a:ext cx="1524000" cy="247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*: Maige</a:t>
            </a:r>
            <a:r>
              <a:rPr lang="ko-KR" altLang="en-US"/>
              <a:t>는 한글 지원됨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DF15457-8DD0-9FE7-AB02-7AE210B073C8}"/>
              </a:ext>
            </a:extLst>
          </p:cNvPr>
          <p:cNvSpPr/>
          <p:nvPr/>
        </p:nvSpPr>
        <p:spPr>
          <a:xfrm>
            <a:off x="1737983" y="1290061"/>
            <a:ext cx="9853200" cy="4856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436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D777DE1-5595-2C42-019F-5E6AF45DE5CB}"/>
              </a:ext>
            </a:extLst>
          </p:cNvPr>
          <p:cNvSpPr txBox="1"/>
          <p:nvPr/>
        </p:nvSpPr>
        <p:spPr>
          <a:xfrm flipH="1">
            <a:off x="10772774" y="6521969"/>
            <a:ext cx="1350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Bahnschrift" panose="020B0502040204020203" pitchFamily="34" charset="0"/>
              </a:rPr>
              <a:t>Group 4 PowerPoint</a:t>
            </a:r>
          </a:p>
          <a:p>
            <a:endParaRPr lang="en-US" altLang="ko-KR" sz="900" dirty="0">
              <a:latin typeface="Bahnschrift" panose="020B0502040204020203" pitchFamily="34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B357068-E72D-4610-2BF8-CA4EE3D90EE8}"/>
              </a:ext>
            </a:extLst>
          </p:cNvPr>
          <p:cNvCxnSpPr>
            <a:cxnSpLocks/>
          </p:cNvCxnSpPr>
          <p:nvPr/>
        </p:nvCxnSpPr>
        <p:spPr>
          <a:xfrm flipH="1">
            <a:off x="199071" y="6641001"/>
            <a:ext cx="10573703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919C640-60A0-9891-9527-81DBBFB72297}"/>
              </a:ext>
            </a:extLst>
          </p:cNvPr>
          <p:cNvCxnSpPr>
            <a:cxnSpLocks/>
          </p:cNvCxnSpPr>
          <p:nvPr/>
        </p:nvCxnSpPr>
        <p:spPr>
          <a:xfrm>
            <a:off x="450131" y="334409"/>
            <a:ext cx="11541843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F598D0-6B13-8B8B-ECCD-B3637FD208E6}"/>
              </a:ext>
            </a:extLst>
          </p:cNvPr>
          <p:cNvSpPr txBox="1"/>
          <p:nvPr/>
        </p:nvSpPr>
        <p:spPr>
          <a:xfrm>
            <a:off x="304800" y="435114"/>
            <a:ext cx="472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03 </a:t>
            </a:r>
            <a:r>
              <a:rPr lang="ko-KR" altLang="en-US" sz="3000" dirty="0">
                <a:latin typeface="Segoe UI Black" panose="020B0A02040204020203" pitchFamily="34" charset="0"/>
                <a:ea typeface="Segoe UI Black" panose="020B0A02040204020203" pitchFamily="34" charset="0"/>
              </a:rPr>
              <a:t>시스템 구성도</a:t>
            </a:r>
            <a:endParaRPr lang="en-US" altLang="ko-KR" sz="3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6FCEA48-F1F5-297A-8E0C-D7CDFD3AEEFD}"/>
              </a:ext>
            </a:extLst>
          </p:cNvPr>
          <p:cNvSpPr/>
          <p:nvPr/>
        </p:nvSpPr>
        <p:spPr>
          <a:xfrm>
            <a:off x="2514600" y="1500733"/>
            <a:ext cx="6705600" cy="4671467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71CB4A3-4784-4DE2-70F9-40840A3D9519}"/>
              </a:ext>
            </a:extLst>
          </p:cNvPr>
          <p:cNvSpPr/>
          <p:nvPr/>
        </p:nvSpPr>
        <p:spPr>
          <a:xfrm>
            <a:off x="4519564" y="1611801"/>
            <a:ext cx="3645099" cy="1981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E94887-EC2B-16FC-7274-1E27B7624A8B}"/>
              </a:ext>
            </a:extLst>
          </p:cNvPr>
          <p:cNvSpPr txBox="1"/>
          <p:nvPr/>
        </p:nvSpPr>
        <p:spPr>
          <a:xfrm>
            <a:off x="5708506" y="1770523"/>
            <a:ext cx="110845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client</a:t>
            </a:r>
            <a:endParaRPr lang="ko-KR" altLang="en-US" sz="200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9A12C70-BAE0-C13A-F193-4A826AAFC06B}"/>
              </a:ext>
            </a:extLst>
          </p:cNvPr>
          <p:cNvSpPr/>
          <p:nvPr/>
        </p:nvSpPr>
        <p:spPr>
          <a:xfrm>
            <a:off x="4724400" y="2338933"/>
            <a:ext cx="1222768" cy="7090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</a:rPr>
              <a:t>Stable</a:t>
            </a:r>
          </a:p>
          <a:p>
            <a:pPr algn="ctr"/>
            <a:r>
              <a:rPr lang="en-US" altLang="ko-KR" sz="2000" dirty="0">
                <a:solidFill>
                  <a:sysClr val="windowText" lastClr="000000"/>
                </a:solidFill>
              </a:rPr>
              <a:t>Diffusion</a:t>
            </a:r>
            <a:endParaRPr lang="ko-KR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4B0FDF1-1BB8-1242-4DED-EF4785C423FB}"/>
              </a:ext>
            </a:extLst>
          </p:cNvPr>
          <p:cNvSpPr/>
          <p:nvPr/>
        </p:nvSpPr>
        <p:spPr>
          <a:xfrm>
            <a:off x="6400799" y="2338933"/>
            <a:ext cx="1295399" cy="7090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</a:rPr>
              <a:t>Web</a:t>
            </a:r>
            <a:endParaRPr lang="ko-KR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14D9A38-62FE-C3D3-F250-4E0F878818D7}"/>
              </a:ext>
            </a:extLst>
          </p:cNvPr>
          <p:cNvSpPr/>
          <p:nvPr/>
        </p:nvSpPr>
        <p:spPr>
          <a:xfrm>
            <a:off x="3048000" y="3924300"/>
            <a:ext cx="5391150" cy="19812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A3C690D-5E4E-B543-59DB-559F6D04A530}"/>
              </a:ext>
            </a:extLst>
          </p:cNvPr>
          <p:cNvSpPr/>
          <p:nvPr/>
        </p:nvSpPr>
        <p:spPr>
          <a:xfrm>
            <a:off x="4724400" y="4260900"/>
            <a:ext cx="1222768" cy="6096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ysClr val="windowText" lastClr="000000"/>
                </a:solidFill>
              </a:rPr>
              <a:t>Flask</a:t>
            </a:r>
            <a:endParaRPr lang="ko-KR" altLang="en-US" sz="1800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B5CEDDC-07B0-0E48-E23A-3A2708578939}"/>
              </a:ext>
            </a:extLst>
          </p:cNvPr>
          <p:cNvCxnSpPr>
            <a:cxnSpLocks/>
            <a:stCxn id="10" idx="2"/>
            <a:endCxn id="39" idx="0"/>
          </p:cNvCxnSpPr>
          <p:nvPr/>
        </p:nvCxnSpPr>
        <p:spPr>
          <a:xfrm flipH="1">
            <a:off x="7048201" y="3048000"/>
            <a:ext cx="298" cy="12129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38BE665-A066-C05F-B363-5818A4A83DCC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5335784" y="3048000"/>
            <a:ext cx="0" cy="12129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787FC97-652A-6315-EF55-D7B89EA956A6}"/>
              </a:ext>
            </a:extLst>
          </p:cNvPr>
          <p:cNvCxnSpPr>
            <a:cxnSpLocks/>
            <a:stCxn id="16" idx="3"/>
            <a:endCxn id="39" idx="1"/>
          </p:cNvCxnSpPr>
          <p:nvPr/>
        </p:nvCxnSpPr>
        <p:spPr>
          <a:xfrm>
            <a:off x="5947168" y="4565700"/>
            <a:ext cx="45303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AB3E0846-4448-20E9-F301-B756B340255E}"/>
              </a:ext>
            </a:extLst>
          </p:cNvPr>
          <p:cNvSpPr/>
          <p:nvPr/>
        </p:nvSpPr>
        <p:spPr>
          <a:xfrm>
            <a:off x="6400202" y="4260900"/>
            <a:ext cx="1295997" cy="6096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ysClr val="windowText" lastClr="000000"/>
                </a:solidFill>
              </a:rPr>
              <a:t>JavaScript</a:t>
            </a:r>
            <a:endParaRPr lang="ko-KR" altLang="en-US" sz="1800" dirty="0">
              <a:solidFill>
                <a:sysClr val="windowText" lastClr="000000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11F5BB9F-5191-7B32-705E-885DE61F4ABA}"/>
              </a:ext>
            </a:extLst>
          </p:cNvPr>
          <p:cNvCxnSpPr>
            <a:cxnSpLocks/>
            <a:stCxn id="16" idx="1"/>
            <a:endCxn id="101" idx="3"/>
          </p:cNvCxnSpPr>
          <p:nvPr/>
        </p:nvCxnSpPr>
        <p:spPr>
          <a:xfrm flipH="1">
            <a:off x="4338341" y="4565700"/>
            <a:ext cx="38605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7395AA34-46F2-8B9C-7519-397A30C89DDC}"/>
              </a:ext>
            </a:extLst>
          </p:cNvPr>
          <p:cNvSpPr/>
          <p:nvPr/>
        </p:nvSpPr>
        <p:spPr>
          <a:xfrm>
            <a:off x="4800600" y="5410200"/>
            <a:ext cx="1066800" cy="304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ysClr val="windowText" lastClr="000000"/>
                </a:solidFill>
              </a:rPr>
              <a:t>DB</a:t>
            </a:r>
            <a:endParaRPr lang="ko-KR" altLang="en-US" sz="1300" dirty="0">
              <a:solidFill>
                <a:sysClr val="windowText" lastClr="000000"/>
              </a:solidFill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7428DDEB-A315-FDB9-3BCE-CCB9D6279E1C}"/>
              </a:ext>
            </a:extLst>
          </p:cNvPr>
          <p:cNvCxnSpPr>
            <a:cxnSpLocks/>
            <a:stCxn id="16" idx="2"/>
            <a:endCxn id="67" idx="0"/>
          </p:cNvCxnSpPr>
          <p:nvPr/>
        </p:nvCxnSpPr>
        <p:spPr>
          <a:xfrm flipH="1">
            <a:off x="5334000" y="4870500"/>
            <a:ext cx="1784" cy="5397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B921486E-A6A0-73AA-BDA0-C48CE44EE584}"/>
              </a:ext>
            </a:extLst>
          </p:cNvPr>
          <p:cNvSpPr/>
          <p:nvPr/>
        </p:nvSpPr>
        <p:spPr>
          <a:xfrm>
            <a:off x="3271541" y="4413300"/>
            <a:ext cx="1066800" cy="304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ysClr val="windowText" lastClr="000000"/>
                </a:solidFill>
              </a:rPr>
              <a:t>SD</a:t>
            </a:r>
            <a:endParaRPr lang="ko-KR" altLang="en-US" sz="13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268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D777DE1-5595-2C42-019F-5E6AF45DE5CB}"/>
              </a:ext>
            </a:extLst>
          </p:cNvPr>
          <p:cNvSpPr txBox="1"/>
          <p:nvPr/>
        </p:nvSpPr>
        <p:spPr>
          <a:xfrm flipH="1">
            <a:off x="10772774" y="6521969"/>
            <a:ext cx="1350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Bahnschrift" panose="020B0502040204020203" pitchFamily="34" charset="0"/>
              </a:rPr>
              <a:t>Group 4 PowerPoint</a:t>
            </a:r>
          </a:p>
          <a:p>
            <a:endParaRPr lang="en-US" altLang="ko-KR" sz="900" dirty="0">
              <a:latin typeface="Bahnschrift" panose="020B0502040204020203" pitchFamily="34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B357068-E72D-4610-2BF8-CA4EE3D90EE8}"/>
              </a:ext>
            </a:extLst>
          </p:cNvPr>
          <p:cNvCxnSpPr>
            <a:cxnSpLocks/>
          </p:cNvCxnSpPr>
          <p:nvPr/>
        </p:nvCxnSpPr>
        <p:spPr>
          <a:xfrm flipH="1">
            <a:off x="199071" y="6641001"/>
            <a:ext cx="10573703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919C640-60A0-9891-9527-81DBBFB72297}"/>
              </a:ext>
            </a:extLst>
          </p:cNvPr>
          <p:cNvCxnSpPr>
            <a:cxnSpLocks/>
          </p:cNvCxnSpPr>
          <p:nvPr/>
        </p:nvCxnSpPr>
        <p:spPr>
          <a:xfrm>
            <a:off x="450131" y="334409"/>
            <a:ext cx="11541843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F598D0-6B13-8B8B-ECCD-B3637FD208E6}"/>
              </a:ext>
            </a:extLst>
          </p:cNvPr>
          <p:cNvSpPr txBox="1"/>
          <p:nvPr/>
        </p:nvSpPr>
        <p:spPr>
          <a:xfrm>
            <a:off x="304800" y="435114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03 </a:t>
            </a:r>
            <a:r>
              <a:rPr lang="ko-KR" altLang="en-US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이미지 처리 주요 흐름</a:t>
            </a:r>
            <a:endParaRPr lang="en-US" altLang="ko-KR" sz="3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B0C434-7749-508E-E520-C233FD5B6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350834"/>
            <a:ext cx="9519806" cy="484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519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D777DE1-5595-2C42-019F-5E6AF45DE5CB}"/>
              </a:ext>
            </a:extLst>
          </p:cNvPr>
          <p:cNvSpPr txBox="1"/>
          <p:nvPr/>
        </p:nvSpPr>
        <p:spPr>
          <a:xfrm flipH="1">
            <a:off x="10772774" y="6521969"/>
            <a:ext cx="1350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Bahnschrift" panose="020B0502040204020203" pitchFamily="34" charset="0"/>
              </a:rPr>
              <a:t>Group 4 PowerPoint</a:t>
            </a:r>
          </a:p>
          <a:p>
            <a:endParaRPr lang="en-US" altLang="ko-KR" sz="900" dirty="0">
              <a:latin typeface="Bahnschrift" panose="020B0502040204020203" pitchFamily="34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B357068-E72D-4610-2BF8-CA4EE3D90EE8}"/>
              </a:ext>
            </a:extLst>
          </p:cNvPr>
          <p:cNvCxnSpPr>
            <a:cxnSpLocks/>
          </p:cNvCxnSpPr>
          <p:nvPr/>
        </p:nvCxnSpPr>
        <p:spPr>
          <a:xfrm flipH="1">
            <a:off x="199071" y="6641001"/>
            <a:ext cx="10573703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919C640-60A0-9891-9527-81DBBFB72297}"/>
              </a:ext>
            </a:extLst>
          </p:cNvPr>
          <p:cNvCxnSpPr>
            <a:cxnSpLocks/>
          </p:cNvCxnSpPr>
          <p:nvPr/>
        </p:nvCxnSpPr>
        <p:spPr>
          <a:xfrm>
            <a:off x="450131" y="334409"/>
            <a:ext cx="11541843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F598D0-6B13-8B8B-ECCD-B3637FD208E6}"/>
              </a:ext>
            </a:extLst>
          </p:cNvPr>
          <p:cNvSpPr txBox="1"/>
          <p:nvPr/>
        </p:nvSpPr>
        <p:spPr>
          <a:xfrm>
            <a:off x="304800" y="435114"/>
            <a:ext cx="472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03 </a:t>
            </a:r>
            <a:r>
              <a:rPr lang="ko-KR" altLang="en-US" sz="3000" dirty="0">
                <a:latin typeface="Segoe UI Black" panose="020B0A02040204020203" pitchFamily="34" charset="0"/>
                <a:ea typeface="Segoe UI Black" panose="020B0A02040204020203" pitchFamily="34" charset="0"/>
              </a:rPr>
              <a:t>흐름도</a:t>
            </a:r>
            <a:r>
              <a:rPr lang="en-US" altLang="ko-KR" sz="3000" dirty="0">
                <a:latin typeface="Segoe UI Black" panose="020B0A02040204020203" pitchFamily="34" charset="0"/>
                <a:ea typeface="Segoe UI Black" panose="020B0A02040204020203" pitchFamily="34" charset="0"/>
              </a:rPr>
              <a:t>(1)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B3F8F1-45A5-8278-D58D-1F1919EB8EC0}"/>
              </a:ext>
            </a:extLst>
          </p:cNvPr>
          <p:cNvSpPr txBox="1"/>
          <p:nvPr/>
        </p:nvSpPr>
        <p:spPr>
          <a:xfrm>
            <a:off x="251936" y="1508780"/>
            <a:ext cx="838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Image</a:t>
            </a:r>
          </a:p>
          <a:p>
            <a:pPr algn="ctr"/>
            <a:br>
              <a:rPr lang="en-US" altLang="ko-KR" sz="2000" dirty="0">
                <a:solidFill>
                  <a:schemeClr val="bg1"/>
                </a:solidFill>
              </a:rPr>
            </a:br>
            <a:r>
              <a:rPr lang="en-US" altLang="ko-KR" sz="2000" dirty="0">
                <a:solidFill>
                  <a:schemeClr val="bg1"/>
                </a:solidFill>
              </a:rPr>
              <a:t>List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5FD6AF8-EF86-90DE-176F-6FDD48F6B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36" y="1142999"/>
            <a:ext cx="11635264" cy="512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61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D777DE1-5595-2C42-019F-5E6AF45DE5CB}"/>
              </a:ext>
            </a:extLst>
          </p:cNvPr>
          <p:cNvSpPr txBox="1"/>
          <p:nvPr/>
        </p:nvSpPr>
        <p:spPr>
          <a:xfrm flipH="1">
            <a:off x="10772774" y="6521969"/>
            <a:ext cx="1350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Bahnschrift" panose="020B0502040204020203" pitchFamily="34" charset="0"/>
              </a:rPr>
              <a:t>Group 4 PowerPoint</a:t>
            </a:r>
          </a:p>
          <a:p>
            <a:endParaRPr lang="en-US" altLang="ko-KR" sz="900" dirty="0">
              <a:latin typeface="Bahnschrift" panose="020B0502040204020203" pitchFamily="34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B357068-E72D-4610-2BF8-CA4EE3D90EE8}"/>
              </a:ext>
            </a:extLst>
          </p:cNvPr>
          <p:cNvCxnSpPr>
            <a:cxnSpLocks/>
          </p:cNvCxnSpPr>
          <p:nvPr/>
        </p:nvCxnSpPr>
        <p:spPr>
          <a:xfrm flipH="1">
            <a:off x="199071" y="6641001"/>
            <a:ext cx="10573703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919C640-60A0-9891-9527-81DBBFB72297}"/>
              </a:ext>
            </a:extLst>
          </p:cNvPr>
          <p:cNvCxnSpPr>
            <a:cxnSpLocks/>
          </p:cNvCxnSpPr>
          <p:nvPr/>
        </p:nvCxnSpPr>
        <p:spPr>
          <a:xfrm>
            <a:off x="450131" y="334409"/>
            <a:ext cx="11541843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F598D0-6B13-8B8B-ECCD-B3637FD208E6}"/>
              </a:ext>
            </a:extLst>
          </p:cNvPr>
          <p:cNvSpPr txBox="1"/>
          <p:nvPr/>
        </p:nvSpPr>
        <p:spPr>
          <a:xfrm>
            <a:off x="304800" y="435114"/>
            <a:ext cx="472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03 </a:t>
            </a:r>
            <a:r>
              <a:rPr lang="ko-KR" altLang="en-US" sz="3000" dirty="0">
                <a:latin typeface="Segoe UI Black" panose="020B0A02040204020203" pitchFamily="34" charset="0"/>
                <a:ea typeface="Segoe UI Black" panose="020B0A02040204020203" pitchFamily="34" charset="0"/>
              </a:rPr>
              <a:t>흐름도</a:t>
            </a:r>
            <a:r>
              <a:rPr lang="en-US" altLang="ko-KR" sz="3000" dirty="0">
                <a:latin typeface="Segoe UI Black" panose="020B0A02040204020203" pitchFamily="34" charset="0"/>
                <a:ea typeface="Segoe UI Black" panose="020B0A02040204020203" pitchFamily="34" charset="0"/>
              </a:rPr>
              <a:t>(2)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B3F8F1-45A5-8278-D58D-1F1919EB8EC0}"/>
              </a:ext>
            </a:extLst>
          </p:cNvPr>
          <p:cNvSpPr txBox="1"/>
          <p:nvPr/>
        </p:nvSpPr>
        <p:spPr>
          <a:xfrm>
            <a:off x="251936" y="1508780"/>
            <a:ext cx="838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Image</a:t>
            </a:r>
          </a:p>
          <a:p>
            <a:pPr algn="ctr"/>
            <a:br>
              <a:rPr lang="en-US" altLang="ko-KR" sz="2000" dirty="0">
                <a:solidFill>
                  <a:schemeClr val="bg1"/>
                </a:solidFill>
              </a:rPr>
            </a:br>
            <a:r>
              <a:rPr lang="en-US" altLang="ko-KR" sz="2000" dirty="0">
                <a:solidFill>
                  <a:schemeClr val="bg1"/>
                </a:solidFill>
              </a:rPr>
              <a:t>List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78D255-7773-9346-DC81-4D48FFA28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70607"/>
            <a:ext cx="12046669" cy="331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83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D777DE1-5595-2C42-019F-5E6AF45DE5CB}"/>
              </a:ext>
            </a:extLst>
          </p:cNvPr>
          <p:cNvSpPr txBox="1"/>
          <p:nvPr/>
        </p:nvSpPr>
        <p:spPr>
          <a:xfrm flipH="1">
            <a:off x="10772774" y="6521969"/>
            <a:ext cx="1350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Bahnschrift" panose="020B0502040204020203" pitchFamily="34" charset="0"/>
              </a:rPr>
              <a:t>Group 4 PowerPoint</a:t>
            </a:r>
          </a:p>
          <a:p>
            <a:endParaRPr lang="en-US" altLang="ko-KR" sz="900" dirty="0">
              <a:latin typeface="Bahnschrift" panose="020B0502040204020203" pitchFamily="34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B357068-E72D-4610-2BF8-CA4EE3D90EE8}"/>
              </a:ext>
            </a:extLst>
          </p:cNvPr>
          <p:cNvCxnSpPr>
            <a:cxnSpLocks/>
          </p:cNvCxnSpPr>
          <p:nvPr/>
        </p:nvCxnSpPr>
        <p:spPr>
          <a:xfrm flipH="1">
            <a:off x="199071" y="6641001"/>
            <a:ext cx="10573703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919C640-60A0-9891-9527-81DBBFB72297}"/>
              </a:ext>
            </a:extLst>
          </p:cNvPr>
          <p:cNvCxnSpPr>
            <a:cxnSpLocks/>
          </p:cNvCxnSpPr>
          <p:nvPr/>
        </p:nvCxnSpPr>
        <p:spPr>
          <a:xfrm>
            <a:off x="450131" y="334409"/>
            <a:ext cx="11541843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F598D0-6B13-8B8B-ECCD-B3637FD208E6}"/>
              </a:ext>
            </a:extLst>
          </p:cNvPr>
          <p:cNvSpPr txBox="1"/>
          <p:nvPr/>
        </p:nvSpPr>
        <p:spPr>
          <a:xfrm>
            <a:off x="304800" y="435114"/>
            <a:ext cx="472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03 </a:t>
            </a:r>
            <a:r>
              <a:rPr lang="ko-KR" altLang="en-US" sz="3000" dirty="0">
                <a:latin typeface="Segoe UI Black" panose="020B0A02040204020203" pitchFamily="34" charset="0"/>
                <a:ea typeface="Segoe UI Black" panose="020B0A02040204020203" pitchFamily="34" charset="0"/>
              </a:rPr>
              <a:t>개발 환경</a:t>
            </a:r>
            <a:endParaRPr lang="en-US" altLang="ko-KR" sz="3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1280E50-E40B-A8A9-8279-70368D9A467E}"/>
              </a:ext>
            </a:extLst>
          </p:cNvPr>
          <p:cNvGrpSpPr/>
          <p:nvPr/>
        </p:nvGrpSpPr>
        <p:grpSpPr>
          <a:xfrm>
            <a:off x="6752183" y="762000"/>
            <a:ext cx="5257801" cy="2896936"/>
            <a:chOff x="6752183" y="1446463"/>
            <a:chExt cx="5257801" cy="2896936"/>
          </a:xfrm>
        </p:grpSpPr>
        <p:sp>
          <p:nvSpPr>
            <p:cNvPr id="2" name="텍스트 개체 틀 6">
              <a:extLst>
                <a:ext uri="{FF2B5EF4-FFF2-40B4-BE49-F238E27FC236}">
                  <a16:creationId xmlns:a16="http://schemas.microsoft.com/office/drawing/2014/main" id="{2856888B-886C-49A2-26B3-D1F09E951A1E}"/>
                </a:ext>
              </a:extLst>
            </p:cNvPr>
            <p:cNvSpPr txBox="1">
              <a:spLocks/>
            </p:cNvSpPr>
            <p:nvPr/>
          </p:nvSpPr>
          <p:spPr>
            <a:xfrm>
              <a:off x="6752183" y="1446463"/>
              <a:ext cx="5257801" cy="2896936"/>
            </a:xfrm>
            <a:prstGeom prst="roundRect">
              <a:avLst>
                <a:gd name="adj" fmla="val 10115"/>
              </a:avLst>
            </a:prstGeom>
            <a:noFill/>
            <a:ln>
              <a:solidFill>
                <a:srgbClr val="462602"/>
              </a:solidFill>
            </a:ln>
            <a:effectLst/>
          </p:spPr>
          <p:txBody>
            <a:bodyPr/>
            <a:lstStyle>
              <a:lvl1pPr marL="171453" indent="-171453" algn="l" defTabSz="4572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71480" indent="-142876" algn="l" defTabSz="45720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71508" indent="-114302" algn="l" defTabSz="4572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00110" indent="-114302" algn="l" defTabSz="457206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28713" indent="-114302" algn="l" defTabSz="457206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57315" indent="-114302" algn="l" defTabSz="4572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5919" indent="-114302" algn="l" defTabSz="4572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14521" indent="-114302" algn="l" defTabSz="4572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43125" indent="-114302" algn="l" defTabSz="45720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tx1">
                      <a:alpha val="95000"/>
                    </a:schemeClr>
                  </a:solidFill>
                </a:rPr>
                <a:t>개발 툴</a:t>
              </a:r>
              <a:r>
                <a:rPr lang="en-US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tx1">
                      <a:alpha val="95000"/>
                    </a:schemeClr>
                  </a:solidFill>
                </a:rPr>
                <a:t> </a:t>
              </a:r>
            </a:p>
          </p:txBody>
        </p:sp>
        <p:pic>
          <p:nvPicPr>
            <p:cNvPr id="1026" name="Picture 2" descr="Python] Pycharm에서 디버깅하기!">
              <a:extLst>
                <a:ext uri="{FF2B5EF4-FFF2-40B4-BE49-F238E27FC236}">
                  <a16:creationId xmlns:a16="http://schemas.microsoft.com/office/drawing/2014/main" id="{7A58CFFD-9C46-809B-84E2-C9DE6CE4AD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312" y="2371406"/>
              <a:ext cx="1557843" cy="158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Visual Studio Code Download for Free - 2023 Latest Version">
              <a:extLst>
                <a:ext uri="{FF2B5EF4-FFF2-40B4-BE49-F238E27FC236}">
                  <a16:creationId xmlns:a16="http://schemas.microsoft.com/office/drawing/2014/main" id="{22E61059-0D72-D6D5-BBB1-AC3DC50DE8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46" t="22446" r="22446" b="22446"/>
            <a:stretch/>
          </p:blipFill>
          <p:spPr bwMode="auto">
            <a:xfrm>
              <a:off x="10038848" y="2371406"/>
              <a:ext cx="1557849" cy="158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텍스트 개체 틀 6">
            <a:extLst>
              <a:ext uri="{FF2B5EF4-FFF2-40B4-BE49-F238E27FC236}">
                <a16:creationId xmlns:a16="http://schemas.microsoft.com/office/drawing/2014/main" id="{9D0B8451-9413-D9C7-70B1-25AACAE1AABD}"/>
              </a:ext>
            </a:extLst>
          </p:cNvPr>
          <p:cNvSpPr txBox="1">
            <a:spLocks/>
          </p:cNvSpPr>
          <p:nvPr/>
        </p:nvSpPr>
        <p:spPr>
          <a:xfrm>
            <a:off x="76200" y="1447801"/>
            <a:ext cx="6218562" cy="2286000"/>
          </a:xfrm>
          <a:prstGeom prst="roundRect">
            <a:avLst>
              <a:gd name="adj" fmla="val 10115"/>
            </a:avLst>
          </a:prstGeom>
          <a:noFill/>
          <a:ln>
            <a:solidFill>
              <a:srgbClr val="462602"/>
            </a:solidFill>
          </a:ln>
          <a:effectLst/>
        </p:spPr>
        <p:txBody>
          <a:bodyPr/>
          <a:lstStyle>
            <a:lvl1pPr marL="171453" indent="-171453" algn="l" defTabSz="4572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1480" indent="-142876" algn="l" defTabSz="45720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8" indent="-114302" algn="l" defTabSz="4572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10" indent="-114302" algn="l" defTabSz="45720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13" indent="-114302" algn="l" defTabSz="45720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57315" indent="-114302" algn="l" defTabSz="4572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19" indent="-114302" algn="l" defTabSz="4572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14521" indent="-114302" algn="l" defTabSz="4572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43125" indent="-114302" algn="l" defTabSz="4572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alpha val="95000"/>
                  </a:schemeClr>
                </a:solidFill>
              </a:rPr>
              <a:t>사용 언어</a:t>
            </a:r>
            <a:r>
              <a:rPr lang="en-US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alpha val="95000"/>
                  </a:schemeClr>
                </a:solidFill>
              </a:rPr>
              <a:t> </a:t>
            </a:r>
          </a:p>
        </p:txBody>
      </p:sp>
      <p:pic>
        <p:nvPicPr>
          <p:cNvPr id="1034" name="Picture 10" descr="Javascript - 1. 소개">
            <a:extLst>
              <a:ext uri="{FF2B5EF4-FFF2-40B4-BE49-F238E27FC236}">
                <a16:creationId xmlns:a16="http://schemas.microsoft.com/office/drawing/2014/main" id="{4AFE45C7-0742-085B-4656-F902D91B0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72"/>
          <a:stretch/>
        </p:blipFill>
        <p:spPr bwMode="auto">
          <a:xfrm>
            <a:off x="2286682" y="2024258"/>
            <a:ext cx="1519144" cy="122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pp Store에서 제공하는 HTML Viewer Q">
            <a:extLst>
              <a:ext uri="{FF2B5EF4-FFF2-40B4-BE49-F238E27FC236}">
                <a16:creationId xmlns:a16="http://schemas.microsoft.com/office/drawing/2014/main" id="{28003DC4-317D-12AB-2DD6-E1661705FC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6" t="12307" r="30546" b="12307"/>
          <a:stretch/>
        </p:blipFill>
        <p:spPr bwMode="auto">
          <a:xfrm>
            <a:off x="4263247" y="1862514"/>
            <a:ext cx="1524000" cy="155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F7932F12-C688-64D2-D988-320547313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10" y="1828800"/>
            <a:ext cx="147825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6C920482-EE2E-03F7-A665-4624D4F575D0}"/>
              </a:ext>
            </a:extLst>
          </p:cNvPr>
          <p:cNvSpPr txBox="1">
            <a:spLocks/>
          </p:cNvSpPr>
          <p:nvPr/>
        </p:nvSpPr>
        <p:spPr>
          <a:xfrm>
            <a:off x="450131" y="3869788"/>
            <a:ext cx="10398221" cy="2553098"/>
          </a:xfrm>
          <a:prstGeom prst="roundRect">
            <a:avLst>
              <a:gd name="adj" fmla="val 10115"/>
            </a:avLst>
          </a:prstGeom>
          <a:noFill/>
          <a:ln>
            <a:noFill/>
          </a:ln>
          <a:effectLst/>
        </p:spPr>
        <p:txBody>
          <a:bodyPr/>
          <a:lstStyle>
            <a:lvl1pPr marL="171453" indent="-171453" algn="l" defTabSz="4572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1480" indent="-142876" algn="l" defTabSz="45720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8" indent="-114302" algn="l" defTabSz="4572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10" indent="-114302" algn="l" defTabSz="45720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13" indent="-114302" algn="l" defTabSz="45720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57315" indent="-114302" algn="l" defTabSz="4572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19" indent="-114302" algn="l" defTabSz="4572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14521" indent="-114302" algn="l" defTabSz="4572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43125" indent="-114302" algn="l" defTabSz="4572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spc="-3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b="1" kern="0" spc="-3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개발 도구 </a:t>
            </a:r>
            <a:r>
              <a:rPr lang="en-US" altLang="ko-KR" b="1" kern="0" spc="-3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en-US" altLang="ko-KR" b="1" kern="0" spc="-3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Pycharm</a:t>
            </a:r>
            <a:r>
              <a:rPr lang="en-US" altLang="ko-KR" b="1" kern="0" spc="-1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Visual Studio Code</a:t>
            </a:r>
            <a:endParaRPr lang="en-US" altLang="ko-KR" kern="1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굴림" panose="020B0600000101010101" pitchFamily="50" charset="-127"/>
              </a:rPr>
              <a:t> </a:t>
            </a:r>
            <a:r>
              <a:rPr lang="ko-KR" altLang="en-US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사용 언어 </a:t>
            </a:r>
            <a:r>
              <a:rPr lang="en-US" altLang="ko-KR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</a:t>
            </a:r>
            <a:r>
              <a:rPr lang="ko-KR" altLang="en-US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　</a:t>
            </a:r>
            <a:r>
              <a:rPr lang="en-US" altLang="ko-KR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Python, JavaScript, HTML</a:t>
            </a:r>
            <a:endParaRPr lang="en-US" altLang="ko-KR" kern="1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기술 스택 </a:t>
            </a:r>
            <a:r>
              <a:rPr lang="en-US" altLang="ko-KR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</a:t>
            </a:r>
            <a:r>
              <a:rPr lang="ko-KR" altLang="en-US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　</a:t>
            </a:r>
            <a:r>
              <a:rPr lang="en-US" altLang="ko-KR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SQLite, </a:t>
            </a:r>
            <a:r>
              <a:rPr lang="en-US" altLang="ko-KR" b="1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pyTorch</a:t>
            </a:r>
            <a:r>
              <a:rPr lang="en-US" altLang="ko-KR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Transformers, Pillow, </a:t>
            </a:r>
            <a:r>
              <a:rPr lang="en-US" altLang="ko-KR" b="1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autocast</a:t>
            </a:r>
            <a:r>
              <a:rPr lang="en-US" altLang="ko-KR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en-US" altLang="ko-KR" b="1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RealESRGAN</a:t>
            </a:r>
            <a:r>
              <a:rPr lang="en-US" altLang="ko-KR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diffusers, </a:t>
            </a:r>
            <a:r>
              <a:rPr lang="en-US" altLang="ko-KR" b="1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opencv</a:t>
            </a:r>
            <a:r>
              <a:rPr lang="en-US" altLang="ko-KR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en-US" altLang="ko-KR" b="1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numpy</a:t>
            </a:r>
            <a:r>
              <a:rPr lang="en-US" altLang="ko-KR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en-US" altLang="ko-KR" b="1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controlnet_aux</a:t>
            </a:r>
            <a:r>
              <a:rPr lang="en-US" altLang="ko-KR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등</a:t>
            </a:r>
            <a:endParaRPr lang="en-US" altLang="ko-KR" kern="1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굴림" panose="020B0600000101010101" pitchFamily="50" charset="-127"/>
              </a:rPr>
              <a:t> </a:t>
            </a:r>
            <a:r>
              <a:rPr lang="en-US" altLang="ko-KR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API : </a:t>
            </a:r>
            <a:r>
              <a:rPr lang="en-US" altLang="ko-KR" b="1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papago</a:t>
            </a:r>
            <a:r>
              <a:rPr lang="en-US" altLang="ko-KR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en-US" altLang="ko-KR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굴림" panose="020B0600000101010101" pitchFamily="50" charset="-127"/>
              </a:rPr>
              <a:t> </a:t>
            </a:r>
            <a:r>
              <a:rPr lang="en-US" altLang="ko-KR" b="1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HuggingFace</a:t>
            </a:r>
            <a:endParaRPr lang="en-US" altLang="ko-KR" kern="1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프레임워크 </a:t>
            </a:r>
            <a:r>
              <a:rPr lang="en-US" altLang="ko-KR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 Flask</a:t>
            </a:r>
            <a:endParaRPr lang="en-US" altLang="ko-KR" kern="100" spc="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2042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915</TotalTime>
  <Words>521</Words>
  <Application>Microsoft Office PowerPoint</Application>
  <PresentationFormat>와이드스크린</PresentationFormat>
  <Paragraphs>174</Paragraphs>
  <Slides>16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30" baseType="lpstr">
      <vt:lpstr>HY얕은샘물M</vt:lpstr>
      <vt:lpstr>Bahnschrift</vt:lpstr>
      <vt:lpstr>Aileron Bold</vt:lpstr>
      <vt:lpstr>Garet Bold</vt:lpstr>
      <vt:lpstr>맑은 고딕</vt:lpstr>
      <vt:lpstr>Arial</vt:lpstr>
      <vt:lpstr>한컴 말랑말랑 Bold</vt:lpstr>
      <vt:lpstr>휴먼엑스포</vt:lpstr>
      <vt:lpstr>Segoe UI Black</vt:lpstr>
      <vt:lpstr>Calibri</vt:lpstr>
      <vt:lpstr>Abadi</vt:lpstr>
      <vt:lpstr>굴림</vt:lpstr>
      <vt:lpstr>D2Coding ligature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&amp; White Minimal Creative Portfolio Presentation</dc:title>
  <cp:lastModifiedBy>이 지수</cp:lastModifiedBy>
  <cp:revision>21</cp:revision>
  <dcterms:created xsi:type="dcterms:W3CDTF">2006-08-16T00:00:00Z</dcterms:created>
  <dcterms:modified xsi:type="dcterms:W3CDTF">2023-08-10T01:41:16Z</dcterms:modified>
  <dc:identifier>DAFq9Pgctg4</dc:identifier>
</cp:coreProperties>
</file>